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1" r:id="rId3"/>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5143500" cx="9144000"/>
  <p:notesSz cx="6858000" cy="9144000"/>
  <p:embeddedFontLst>
    <p:embeddedFont>
      <p:font typeface="Roboto Slab"/>
      <p:regular r:id="rId99"/>
      <p:bold r:id="rId100"/>
    </p:embeddedFont>
    <p:embeddedFont>
      <p:font typeface="Roboto"/>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Roboto-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italic.fntdata"/><Relationship Id="rId102" Type="http://schemas.openxmlformats.org/officeDocument/2006/relationships/font" Target="fonts/Roboto-bold.fntdata"/><Relationship Id="rId101" Type="http://schemas.openxmlformats.org/officeDocument/2006/relationships/font" Target="fonts/Roboto-regular.fntdata"/><Relationship Id="rId100" Type="http://schemas.openxmlformats.org/officeDocument/2006/relationships/font" Target="fonts/RobotoSlab-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RobotoSlab-regular.fnt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95" name="Shape 39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1" name="Shape 40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7" name="Shape 4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13" name="Shape 4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19" name="Shape 4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24" name="Shape 42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 name="Shape 428"/>
        <p:cNvGrpSpPr/>
        <p:nvPr/>
      </p:nvGrpSpPr>
      <p:grpSpPr>
        <a:xfrm>
          <a:off x="0" y="0"/>
          <a:ext cx="0" cy="0"/>
          <a:chOff x="0" y="0"/>
          <a:chExt cx="0" cy="0"/>
        </a:xfrm>
      </p:grpSpPr>
      <p:sp>
        <p:nvSpPr>
          <p:cNvPr id="429" name="Shape 4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0" name="Shape 43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5" name="Shape 4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1" name="Shape 44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6" name="Shape 44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51" name="Shape 4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57" name="Shape 45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63" name="Shape 46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68" name="Shape 46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4" name="Shape 47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80" name="Shape 48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87" name="Shape 48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92" name="Shape 4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97" name="Shape 4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6" name="Shape 50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1" name="Shape 51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 name="Shape 550"/>
        <p:cNvGrpSpPr/>
        <p:nvPr/>
      </p:nvGrpSpPr>
      <p:grpSpPr>
        <a:xfrm>
          <a:off x="0" y="0"/>
          <a:ext cx="0" cy="0"/>
          <a:chOff x="0" y="0"/>
          <a:chExt cx="0" cy="0"/>
        </a:xfrm>
      </p:grpSpPr>
      <p:sp>
        <p:nvSpPr>
          <p:cNvPr id="551" name="Shape 55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52" name="Shape 55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0" name="Shape 5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 name="Shape 5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 name="Shape 5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1" name="Shape 611"/>
        <p:cNvGrpSpPr/>
        <p:nvPr/>
      </p:nvGrpSpPr>
      <p:grpSpPr>
        <a:xfrm>
          <a:off x="0" y="0"/>
          <a:ext cx="0" cy="0"/>
          <a:chOff x="0" y="0"/>
          <a:chExt cx="0" cy="0"/>
        </a:xfrm>
      </p:grpSpPr>
      <p:sp>
        <p:nvSpPr>
          <p:cNvPr id="612" name="Shape 6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3" name="Shape 6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b="1" lang="en-GB" sz="1400">
                <a:solidFill>
                  <a:schemeClr val="dk1"/>
                </a:solidFill>
                <a:latin typeface="Roboto"/>
                <a:ea typeface="Roboto"/>
                <a:cs typeface="Roboto"/>
                <a:sym typeface="Roboto"/>
              </a:rPr>
              <a:t>The CRISPR/Cas9 system inactivates latent HIV-1 proviral DNA</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 name="Shape 6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5" name="Shape 6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1" name="Shape 671"/>
        <p:cNvGrpSpPr/>
        <p:nvPr/>
      </p:nvGrpSpPr>
      <p:grpSpPr>
        <a:xfrm>
          <a:off x="0" y="0"/>
          <a:ext cx="0" cy="0"/>
          <a:chOff x="0" y="0"/>
          <a:chExt cx="0" cy="0"/>
        </a:xfrm>
      </p:grpSpPr>
      <p:sp>
        <p:nvSpPr>
          <p:cNvPr id="672" name="Shape 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3" name="Shape 6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7" name="Shape 677"/>
        <p:cNvGrpSpPr/>
        <p:nvPr/>
      </p:nvGrpSpPr>
      <p:grpSpPr>
        <a:xfrm>
          <a:off x="0" y="0"/>
          <a:ext cx="0" cy="0"/>
          <a:chOff x="0" y="0"/>
          <a:chExt cx="0" cy="0"/>
        </a:xfrm>
      </p:grpSpPr>
      <p:sp>
        <p:nvSpPr>
          <p:cNvPr id="678" name="Shape 6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9" name="Shape 6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5" name="Shape 6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9" name="Shape 689"/>
        <p:cNvGrpSpPr/>
        <p:nvPr/>
      </p:nvGrpSpPr>
      <p:grpSpPr>
        <a:xfrm>
          <a:off x="0" y="0"/>
          <a:ext cx="0" cy="0"/>
          <a:chOff x="0" y="0"/>
          <a:chExt cx="0" cy="0"/>
        </a:xfrm>
      </p:grpSpPr>
      <p:sp>
        <p:nvSpPr>
          <p:cNvPr id="690" name="Shape 6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1" name="Shape 6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1" name="Shape 701"/>
        <p:cNvGrpSpPr/>
        <p:nvPr/>
      </p:nvGrpSpPr>
      <p:grpSpPr>
        <a:xfrm>
          <a:off x="0" y="0"/>
          <a:ext cx="0" cy="0"/>
          <a:chOff x="0" y="0"/>
          <a:chExt cx="0" cy="0"/>
        </a:xfrm>
      </p:grpSpPr>
      <p:sp>
        <p:nvSpPr>
          <p:cNvPr id="702" name="Shape 7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3" name="Shape 7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8" name="Shape 708"/>
        <p:cNvGrpSpPr/>
        <p:nvPr/>
      </p:nvGrpSpPr>
      <p:grpSpPr>
        <a:xfrm>
          <a:off x="0" y="0"/>
          <a:ext cx="0" cy="0"/>
          <a:chOff x="0" y="0"/>
          <a:chExt cx="0" cy="0"/>
        </a:xfrm>
      </p:grpSpPr>
      <p:sp>
        <p:nvSpPr>
          <p:cNvPr id="709" name="Shape 7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0" name="Shape 7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3" name="Shape 7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9" name="Shape 7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6" name="Shape 7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0" name="Shape 740"/>
        <p:cNvGrpSpPr/>
        <p:nvPr/>
      </p:nvGrpSpPr>
      <p:grpSpPr>
        <a:xfrm>
          <a:off x="0" y="0"/>
          <a:ext cx="0" cy="0"/>
          <a:chOff x="0" y="0"/>
          <a:chExt cx="0" cy="0"/>
        </a:xfrm>
      </p:grpSpPr>
      <p:sp>
        <p:nvSpPr>
          <p:cNvPr id="741" name="Shape 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2" name="Shape 7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 name="Shape 752"/>
        <p:cNvGrpSpPr/>
        <p:nvPr/>
      </p:nvGrpSpPr>
      <p:grpSpPr>
        <a:xfrm>
          <a:off x="0" y="0"/>
          <a:ext cx="0" cy="0"/>
          <a:chOff x="0" y="0"/>
          <a:chExt cx="0" cy="0"/>
        </a:xfrm>
      </p:grpSpPr>
      <p:sp>
        <p:nvSpPr>
          <p:cNvPr id="753" name="Shape 7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4" name="Shape 7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6" name="Shape 56"/>
        <p:cNvGrpSpPr/>
        <p:nvPr/>
      </p:nvGrpSpPr>
      <p:grpSpPr>
        <a:xfrm>
          <a:off x="0" y="0"/>
          <a:ext cx="0" cy="0"/>
          <a:chOff x="0" y="0"/>
          <a:chExt cx="0" cy="0"/>
        </a:xfrm>
      </p:grpSpPr>
      <p:sp>
        <p:nvSpPr>
          <p:cNvPr id="57" name="Shape 57"/>
          <p:cNvSpPr txBox="1"/>
          <p:nvPr>
            <p:ph type="ctrTitle"/>
          </p:nvPr>
        </p:nvSpPr>
        <p:spPr>
          <a:xfrm>
            <a:off x="1143000" y="841772"/>
            <a:ext cx="6858000" cy="1790700"/>
          </a:xfrm>
          <a:prstGeom prst="rect">
            <a:avLst/>
          </a:prstGeom>
          <a:noFill/>
          <a:ln>
            <a:noFill/>
          </a:ln>
        </p:spPr>
        <p:txBody>
          <a:bodyPr anchorCtr="0" anchor="b" bIns="68575" lIns="68575" rIns="68575" tIns="68575"/>
          <a:lstStyle>
            <a:lvl1pPr indent="0" lvl="0" marL="0" marR="0" rtl="0" algn="ctr">
              <a:lnSpc>
                <a:spcPct val="90000"/>
              </a:lnSpc>
              <a:spcBef>
                <a:spcPts val="0"/>
              </a:spcBef>
              <a:buClr>
                <a:schemeClr val="dk1"/>
              </a:buClr>
              <a:buFont typeface="Calibri"/>
              <a:buNone/>
              <a:defRPr b="0" i="0" sz="45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58" name="Shape 58"/>
          <p:cNvSpPr txBox="1"/>
          <p:nvPr>
            <p:ph idx="1" type="subTitle"/>
          </p:nvPr>
        </p:nvSpPr>
        <p:spPr>
          <a:xfrm>
            <a:off x="1143000" y="2701528"/>
            <a:ext cx="6858000" cy="1241821"/>
          </a:xfrm>
          <a:prstGeom prst="rect">
            <a:avLst/>
          </a:prstGeom>
          <a:noFill/>
          <a:ln>
            <a:noFill/>
          </a:ln>
        </p:spPr>
        <p:txBody>
          <a:bodyPr anchorCtr="0" anchor="t" bIns="68575" lIns="68575" rIns="68575" tIns="68575"/>
          <a:lstStyle>
            <a:lvl1pPr indent="0" lvl="0" marL="0" marR="0" rtl="0" algn="ctr">
              <a:lnSpc>
                <a:spcPct val="90000"/>
              </a:lnSpc>
              <a:spcBef>
                <a:spcPts val="800"/>
              </a:spcBef>
              <a:buClr>
                <a:schemeClr val="dk1"/>
              </a:buClr>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buClr>
                <a:schemeClr val="dk1"/>
              </a:buClr>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buClr>
                <a:schemeClr val="dk1"/>
              </a:buClr>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62" name="Shape 62"/>
        <p:cNvGrpSpPr/>
        <p:nvPr/>
      </p:nvGrpSpPr>
      <p:grpSpPr>
        <a:xfrm>
          <a:off x="0" y="0"/>
          <a:ext cx="0" cy="0"/>
          <a:chOff x="0" y="0"/>
          <a:chExt cx="0" cy="0"/>
        </a:xfrm>
      </p:grpSpPr>
      <p:sp>
        <p:nvSpPr>
          <p:cNvPr id="63" name="Shape 63"/>
          <p:cNvSpPr txBox="1"/>
          <p:nvPr>
            <p:ph type="title"/>
          </p:nvPr>
        </p:nvSpPr>
        <p:spPr>
          <a:xfrm>
            <a:off x="628650" y="273843"/>
            <a:ext cx="7886699" cy="994172"/>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64" name="Shape 64"/>
          <p:cNvSpPr txBox="1"/>
          <p:nvPr>
            <p:ph idx="1" type="body"/>
          </p:nvPr>
        </p:nvSpPr>
        <p:spPr>
          <a:xfrm>
            <a:off x="628650" y="917368"/>
            <a:ext cx="7886700" cy="3715500"/>
          </a:xfrm>
          <a:prstGeom prst="rect">
            <a:avLst/>
          </a:prstGeom>
          <a:noFill/>
          <a:ln>
            <a:noFill/>
          </a:ln>
        </p:spPr>
        <p:txBody>
          <a:bodyPr anchorCtr="0" anchor="t" bIns="68575" lIns="68575" rIns="68575" tIns="68575"/>
          <a:lstStyle>
            <a:lvl1pPr indent="-38100" lvl="0" marL="177800" rtl="0">
              <a:spcBef>
                <a:spcPts val="800"/>
              </a:spcBef>
              <a:defRPr>
                <a:solidFill>
                  <a:schemeClr val="dk1"/>
                </a:solidFill>
              </a:defRPr>
            </a:lvl1pPr>
            <a:lvl2pPr indent="-63500" lvl="1" marL="520700" marR="0" rtl="0" algn="l">
              <a:lnSpc>
                <a:spcPct val="90000"/>
              </a:lnSpc>
              <a:spcBef>
                <a:spcPts val="400"/>
              </a:spcBef>
              <a:buClr>
                <a:schemeClr val="dk1"/>
              </a:buClr>
              <a:buSzPct val="61111"/>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73333"/>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8" name="Shape 68"/>
        <p:cNvGrpSpPr/>
        <p:nvPr/>
      </p:nvGrpSpPr>
      <p:grpSpPr>
        <a:xfrm>
          <a:off x="0" y="0"/>
          <a:ext cx="0" cy="0"/>
          <a:chOff x="0" y="0"/>
          <a:chExt cx="0" cy="0"/>
        </a:xfrm>
      </p:grpSpPr>
      <p:sp>
        <p:nvSpPr>
          <p:cNvPr id="69" name="Shape 69"/>
          <p:cNvSpPr txBox="1"/>
          <p:nvPr>
            <p:ph type="title"/>
          </p:nvPr>
        </p:nvSpPr>
        <p:spPr>
          <a:xfrm>
            <a:off x="623887" y="1282303"/>
            <a:ext cx="7886699" cy="2139552"/>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45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70" name="Shape 70"/>
          <p:cNvSpPr txBox="1"/>
          <p:nvPr>
            <p:ph idx="1" type="body"/>
          </p:nvPr>
        </p:nvSpPr>
        <p:spPr>
          <a:xfrm>
            <a:off x="623887" y="3442097"/>
            <a:ext cx="7886699" cy="112514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888888"/>
              </a:buClr>
              <a:buFont typeface="Arial"/>
              <a:buNone/>
              <a:defRPr b="0" i="0" sz="1800" u="none" cap="none" strike="noStrike">
                <a:solidFill>
                  <a:srgbClr val="888888"/>
                </a:solidFill>
                <a:latin typeface="Calibri"/>
                <a:ea typeface="Calibri"/>
                <a:cs typeface="Calibri"/>
                <a:sym typeface="Calibri"/>
              </a:defRPr>
            </a:lvl1pPr>
            <a:lvl2pPr indent="0" lvl="1" marL="342900" marR="0" rtl="0" algn="l">
              <a:lnSpc>
                <a:spcPct val="90000"/>
              </a:lnSpc>
              <a:spcBef>
                <a:spcPts val="400"/>
              </a:spcBef>
              <a:buClr>
                <a:srgbClr val="888888"/>
              </a:buClr>
              <a:buFont typeface="Arial"/>
              <a:buNone/>
              <a:defRPr b="0" i="0" sz="1500" u="none" cap="none" strike="noStrike">
                <a:solidFill>
                  <a:srgbClr val="888888"/>
                </a:solidFill>
                <a:latin typeface="Calibri"/>
                <a:ea typeface="Calibri"/>
                <a:cs typeface="Calibri"/>
                <a:sym typeface="Calibri"/>
              </a:defRPr>
            </a:lvl2pPr>
            <a:lvl3pPr indent="0" lvl="2" marL="685800" marR="0" rtl="0" algn="l">
              <a:lnSpc>
                <a:spcPct val="90000"/>
              </a:lnSpc>
              <a:spcBef>
                <a:spcPts val="400"/>
              </a:spcBef>
              <a:buClr>
                <a:srgbClr val="888888"/>
              </a:buClr>
              <a:buFont typeface="Arial"/>
              <a:buNone/>
              <a:defRPr b="0" i="0" sz="1400" u="none" cap="none" strike="noStrike">
                <a:solidFill>
                  <a:srgbClr val="888888"/>
                </a:solidFill>
                <a:latin typeface="Calibri"/>
                <a:ea typeface="Calibri"/>
                <a:cs typeface="Calibri"/>
                <a:sym typeface="Calibri"/>
              </a:defRPr>
            </a:lvl3pPr>
            <a:lvl4pPr indent="0" lvl="3" marL="10287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4pPr>
            <a:lvl5pPr indent="0" lvl="4" marL="13716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9pPr>
          </a:lstStyle>
          <a:p/>
        </p:txBody>
      </p:sp>
      <p:sp>
        <p:nvSpPr>
          <p:cNvPr id="71" name="Shape 71"/>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GB" sz="900">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4" name="Shape 74"/>
        <p:cNvGrpSpPr/>
        <p:nvPr/>
      </p:nvGrpSpPr>
      <p:grpSpPr>
        <a:xfrm>
          <a:off x="0" y="0"/>
          <a:ext cx="0" cy="0"/>
          <a:chOff x="0" y="0"/>
          <a:chExt cx="0" cy="0"/>
        </a:xfrm>
      </p:grpSpPr>
      <p:sp>
        <p:nvSpPr>
          <p:cNvPr id="75" name="Shape 75"/>
          <p:cNvSpPr txBox="1"/>
          <p:nvPr>
            <p:ph type="title"/>
          </p:nvPr>
        </p:nvSpPr>
        <p:spPr>
          <a:xfrm>
            <a:off x="628650" y="273843"/>
            <a:ext cx="7886699" cy="994172"/>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76" name="Shape 76"/>
          <p:cNvSpPr txBox="1"/>
          <p:nvPr>
            <p:ph idx="1" type="body"/>
          </p:nvPr>
        </p:nvSpPr>
        <p:spPr>
          <a:xfrm>
            <a:off x="628650" y="1369218"/>
            <a:ext cx="3886200" cy="3263503"/>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77" name="Shape 77"/>
          <p:cNvSpPr txBox="1"/>
          <p:nvPr>
            <p:ph idx="2" type="body"/>
          </p:nvPr>
        </p:nvSpPr>
        <p:spPr>
          <a:xfrm>
            <a:off x="4629150" y="1369218"/>
            <a:ext cx="3886200" cy="3263503"/>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Shape 78"/>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79" name="Shape 79"/>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80" name="Shape 80"/>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GB" sz="900">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81" name="Shape 81"/>
        <p:cNvGrpSpPr/>
        <p:nvPr/>
      </p:nvGrpSpPr>
      <p:grpSpPr>
        <a:xfrm>
          <a:off x="0" y="0"/>
          <a:ext cx="0" cy="0"/>
          <a:chOff x="0" y="0"/>
          <a:chExt cx="0" cy="0"/>
        </a:xfrm>
      </p:grpSpPr>
      <p:sp>
        <p:nvSpPr>
          <p:cNvPr id="82" name="Shape 82"/>
          <p:cNvSpPr txBox="1"/>
          <p:nvPr>
            <p:ph type="title"/>
          </p:nvPr>
        </p:nvSpPr>
        <p:spPr>
          <a:xfrm>
            <a:off x="629840" y="273843"/>
            <a:ext cx="7886699" cy="994172"/>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83" name="Shape 83"/>
          <p:cNvSpPr txBox="1"/>
          <p:nvPr>
            <p:ph idx="1" type="body"/>
          </p:nvPr>
        </p:nvSpPr>
        <p:spPr>
          <a:xfrm>
            <a:off x="629840" y="1260872"/>
            <a:ext cx="3868340" cy="617934"/>
          </a:xfrm>
          <a:prstGeom prst="rect">
            <a:avLst/>
          </a:prstGeom>
          <a:noFill/>
          <a:ln>
            <a:noFill/>
          </a:ln>
        </p:spPr>
        <p:txBody>
          <a:bodyPr anchorCtr="0" anchor="b" bIns="68575" lIns="68575" rIns="68575" tIns="68575"/>
          <a:lstStyle>
            <a:lvl1pPr indent="0" lvl="0" marL="0" marR="0" rtl="0" algn="l">
              <a:lnSpc>
                <a:spcPct val="90000"/>
              </a:lnSpc>
              <a:spcBef>
                <a:spcPts val="800"/>
              </a:spcBef>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84" name="Shape 84"/>
          <p:cNvSpPr txBox="1"/>
          <p:nvPr>
            <p:ph idx="2" type="body"/>
          </p:nvPr>
        </p:nvSpPr>
        <p:spPr>
          <a:xfrm>
            <a:off x="629840" y="1878806"/>
            <a:ext cx="3868340" cy="2763441"/>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Shape 85"/>
          <p:cNvSpPr txBox="1"/>
          <p:nvPr>
            <p:ph idx="3" type="body"/>
          </p:nvPr>
        </p:nvSpPr>
        <p:spPr>
          <a:xfrm>
            <a:off x="4629150" y="1260872"/>
            <a:ext cx="3887390" cy="617934"/>
          </a:xfrm>
          <a:prstGeom prst="rect">
            <a:avLst/>
          </a:prstGeom>
          <a:noFill/>
          <a:ln>
            <a:noFill/>
          </a:ln>
        </p:spPr>
        <p:txBody>
          <a:bodyPr anchorCtr="0" anchor="b" bIns="68575" lIns="68575" rIns="68575" tIns="68575"/>
          <a:lstStyle>
            <a:lvl1pPr indent="0" lvl="0" marL="0" marR="0" rtl="0" algn="l">
              <a:lnSpc>
                <a:spcPct val="90000"/>
              </a:lnSpc>
              <a:spcBef>
                <a:spcPts val="800"/>
              </a:spcBef>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86" name="Shape 86"/>
          <p:cNvSpPr txBox="1"/>
          <p:nvPr>
            <p:ph idx="4" type="body"/>
          </p:nvPr>
        </p:nvSpPr>
        <p:spPr>
          <a:xfrm>
            <a:off x="4629150" y="1878806"/>
            <a:ext cx="3887390" cy="2763441"/>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Shape 87"/>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88" name="Shape 88"/>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89" name="Shape 89"/>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GB" sz="900">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0" name="Shape 90"/>
        <p:cNvGrpSpPr/>
        <p:nvPr/>
      </p:nvGrpSpPr>
      <p:grpSpPr>
        <a:xfrm>
          <a:off x="0" y="0"/>
          <a:ext cx="0" cy="0"/>
          <a:chOff x="0" y="0"/>
          <a:chExt cx="0" cy="0"/>
        </a:xfrm>
      </p:grpSpPr>
      <p:sp>
        <p:nvSpPr>
          <p:cNvPr id="91" name="Shape 91"/>
          <p:cNvSpPr txBox="1"/>
          <p:nvPr>
            <p:ph type="title"/>
          </p:nvPr>
        </p:nvSpPr>
        <p:spPr>
          <a:xfrm>
            <a:off x="628650" y="273843"/>
            <a:ext cx="7886699" cy="994172"/>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92" name="Shape 92"/>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93" name="Shape 93"/>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94" name="Shape 94"/>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GB" sz="900">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5" name="Shape 95"/>
        <p:cNvGrpSpPr/>
        <p:nvPr/>
      </p:nvGrpSpPr>
      <p:grpSpPr>
        <a:xfrm>
          <a:off x="0" y="0"/>
          <a:ext cx="0" cy="0"/>
          <a:chOff x="0" y="0"/>
          <a:chExt cx="0" cy="0"/>
        </a:xfrm>
      </p:grpSpPr>
      <p:sp>
        <p:nvSpPr>
          <p:cNvPr id="96" name="Shape 96"/>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97" name="Shape 97"/>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98" name="Shape 98"/>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GB" sz="900">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9" name="Shape 99"/>
        <p:cNvGrpSpPr/>
        <p:nvPr/>
      </p:nvGrpSpPr>
      <p:grpSpPr>
        <a:xfrm>
          <a:off x="0" y="0"/>
          <a:ext cx="0" cy="0"/>
          <a:chOff x="0" y="0"/>
          <a:chExt cx="0" cy="0"/>
        </a:xfrm>
      </p:grpSpPr>
      <p:sp>
        <p:nvSpPr>
          <p:cNvPr id="100" name="Shape 100"/>
          <p:cNvSpPr txBox="1"/>
          <p:nvPr>
            <p:ph type="title"/>
          </p:nvPr>
        </p:nvSpPr>
        <p:spPr>
          <a:xfrm>
            <a:off x="629840" y="342900"/>
            <a:ext cx="2949177" cy="1200149"/>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101" name="Shape 101"/>
          <p:cNvSpPr txBox="1"/>
          <p:nvPr>
            <p:ph idx="1" type="body"/>
          </p:nvPr>
        </p:nvSpPr>
        <p:spPr>
          <a:xfrm>
            <a:off x="3887390" y="740568"/>
            <a:ext cx="4629149" cy="3655218"/>
          </a:xfrm>
          <a:prstGeom prst="rect">
            <a:avLst/>
          </a:prstGeom>
          <a:noFill/>
          <a:ln>
            <a:noFill/>
          </a:ln>
        </p:spPr>
        <p:txBody>
          <a:bodyPr anchorCtr="0" anchor="t" bIns="68575" lIns="68575" rIns="68575" tIns="68575"/>
          <a:lstStyle>
            <a:lvl1pPr indent="-25400" lvl="0" marL="177800" marR="0" rtl="0" algn="l">
              <a:lnSpc>
                <a:spcPct val="90000"/>
              </a:lnSpc>
              <a:spcBef>
                <a:spcPts val="8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8100" lvl="1" marL="520700" marR="0" rtl="0" algn="l">
              <a:lnSpc>
                <a:spcPct val="90000"/>
              </a:lnSpc>
              <a:spcBef>
                <a:spcPts val="4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2pPr>
            <a:lvl3pPr indent="-63500" lvl="2" marL="8636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76200" lvl="3" marL="12065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4pPr>
            <a:lvl5pPr indent="-76200" lvl="4" marL="15494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5pPr>
            <a:lvl6pPr indent="-76200" lvl="5" marL="18923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02" name="Shape 102"/>
          <p:cNvSpPr txBox="1"/>
          <p:nvPr>
            <p:ph idx="2" type="body"/>
          </p:nvPr>
        </p:nvSpPr>
        <p:spPr>
          <a:xfrm>
            <a:off x="629840" y="1543050"/>
            <a:ext cx="2949177" cy="2858691"/>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103" name="Shape 103"/>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04" name="Shape 104"/>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05" name="Shape 105"/>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GB" sz="9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sp>
        <p:nvSpPr>
          <p:cNvPr id="107" name="Shape 107"/>
          <p:cNvSpPr txBox="1"/>
          <p:nvPr>
            <p:ph type="title"/>
          </p:nvPr>
        </p:nvSpPr>
        <p:spPr>
          <a:xfrm>
            <a:off x="629840" y="342900"/>
            <a:ext cx="2949177" cy="1200149"/>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108" name="Shape 108"/>
          <p:cNvSpPr/>
          <p:nvPr>
            <p:ph idx="2" type="pic"/>
          </p:nvPr>
        </p:nvSpPr>
        <p:spPr>
          <a:xfrm>
            <a:off x="3887390" y="740568"/>
            <a:ext cx="4629149" cy="3655218"/>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SzPct val="45833"/>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ct val="5238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ct val="61111"/>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9pPr>
          </a:lstStyle>
          <a:p/>
        </p:txBody>
      </p:sp>
      <p:sp>
        <p:nvSpPr>
          <p:cNvPr id="109" name="Shape 109"/>
          <p:cNvSpPr txBox="1"/>
          <p:nvPr>
            <p:ph idx="1" type="body"/>
          </p:nvPr>
        </p:nvSpPr>
        <p:spPr>
          <a:xfrm>
            <a:off x="629840" y="1543050"/>
            <a:ext cx="2949177" cy="2858691"/>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110" name="Shape 110"/>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11" name="Shape 111"/>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12" name="Shape 112"/>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GB" sz="900">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13" name="Shape 113"/>
        <p:cNvGrpSpPr/>
        <p:nvPr/>
      </p:nvGrpSpPr>
      <p:grpSpPr>
        <a:xfrm>
          <a:off x="0" y="0"/>
          <a:ext cx="0" cy="0"/>
          <a:chOff x="0" y="0"/>
          <a:chExt cx="0" cy="0"/>
        </a:xfrm>
      </p:grpSpPr>
      <p:sp>
        <p:nvSpPr>
          <p:cNvPr id="114" name="Shape 114"/>
          <p:cNvSpPr txBox="1"/>
          <p:nvPr>
            <p:ph type="title"/>
          </p:nvPr>
        </p:nvSpPr>
        <p:spPr>
          <a:xfrm>
            <a:off x="628650" y="273843"/>
            <a:ext cx="7886699" cy="994172"/>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115" name="Shape 115"/>
          <p:cNvSpPr txBox="1"/>
          <p:nvPr>
            <p:ph idx="1" type="body"/>
          </p:nvPr>
        </p:nvSpPr>
        <p:spPr>
          <a:xfrm rot="5400000">
            <a:off x="2940248" y="-942379"/>
            <a:ext cx="3263503" cy="7886699"/>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16" name="Shape 116"/>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GB" sz="900">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19" name="Shape 119"/>
        <p:cNvGrpSpPr/>
        <p:nvPr/>
      </p:nvGrpSpPr>
      <p:grpSpPr>
        <a:xfrm>
          <a:off x="0" y="0"/>
          <a:ext cx="0" cy="0"/>
          <a:chOff x="0" y="0"/>
          <a:chExt cx="0" cy="0"/>
        </a:xfrm>
      </p:grpSpPr>
      <p:sp>
        <p:nvSpPr>
          <p:cNvPr id="120" name="Shape 120"/>
          <p:cNvSpPr txBox="1"/>
          <p:nvPr>
            <p:ph type="title"/>
          </p:nvPr>
        </p:nvSpPr>
        <p:spPr>
          <a:xfrm rot="5400000">
            <a:off x="5350073" y="1467445"/>
            <a:ext cx="4358878" cy="1971674"/>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None/>
              <a:defRPr sz="1400"/>
            </a:lvl2pPr>
            <a:lvl3pPr indent="0" lvl="2">
              <a:spcBef>
                <a:spcPts val="0"/>
              </a:spcBef>
              <a:buNone/>
              <a:defRPr sz="1400"/>
            </a:lvl3pPr>
            <a:lvl4pPr indent="0" lvl="3">
              <a:spcBef>
                <a:spcPts val="0"/>
              </a:spcBef>
              <a:buNone/>
              <a:defRPr sz="1400"/>
            </a:lvl4pPr>
            <a:lvl5pPr indent="0" lvl="4">
              <a:spcBef>
                <a:spcPts val="0"/>
              </a:spcBef>
              <a:buNone/>
              <a:defRPr sz="1400"/>
            </a:lvl5pPr>
            <a:lvl6pPr indent="0" lvl="5">
              <a:spcBef>
                <a:spcPts val="0"/>
              </a:spcBef>
              <a:buNone/>
              <a:defRPr sz="1400"/>
            </a:lvl6pPr>
            <a:lvl7pPr indent="0" lvl="6">
              <a:spcBef>
                <a:spcPts val="0"/>
              </a:spcBef>
              <a:buNone/>
              <a:defRPr sz="1400"/>
            </a:lvl7pPr>
            <a:lvl8pPr indent="0" lvl="7">
              <a:spcBef>
                <a:spcPts val="0"/>
              </a:spcBef>
              <a:buNone/>
              <a:defRPr sz="1400"/>
            </a:lvl8pPr>
            <a:lvl9pPr indent="0" lvl="8">
              <a:spcBef>
                <a:spcPts val="0"/>
              </a:spcBef>
              <a:buNone/>
              <a:defRPr sz="1400"/>
            </a:lvl9pPr>
          </a:lstStyle>
          <a:p/>
        </p:txBody>
      </p:sp>
      <p:sp>
        <p:nvSpPr>
          <p:cNvPr id="121" name="Shape 121"/>
          <p:cNvSpPr txBox="1"/>
          <p:nvPr>
            <p:ph idx="1" type="body"/>
          </p:nvPr>
        </p:nvSpPr>
        <p:spPr>
          <a:xfrm rot="5400000">
            <a:off x="1349573" y="-447079"/>
            <a:ext cx="4358878" cy="5800724"/>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22" name="Shape 122"/>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GB" sz="900">
                <a:solidFill>
                  <a:srgbClr val="888888"/>
                </a:solidFill>
                <a:latin typeface="Calibri"/>
                <a:ea typeface="Calibri"/>
                <a:cs typeface="Calibri"/>
                <a:sym typeface="Calibri"/>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9" name="Shape 129"/>
        <p:cNvGrpSpPr/>
        <p:nvPr/>
      </p:nvGrpSpPr>
      <p:grpSpPr>
        <a:xfrm>
          <a:off x="0" y="0"/>
          <a:ext cx="0" cy="0"/>
          <a:chOff x="0" y="0"/>
          <a:chExt cx="0" cy="0"/>
        </a:xfrm>
      </p:grpSpPr>
      <p:sp>
        <p:nvSpPr>
          <p:cNvPr id="130" name="Shape 130"/>
          <p:cNvSpPr/>
          <p:nvPr/>
        </p:nvSpPr>
        <p:spPr>
          <a:xfrm>
            <a:off x="1524800" y="672605"/>
            <a:ext cx="1081625" cy="1124949"/>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sp>
        <p:nvSpPr>
          <p:cNvPr id="131" name="Shape 131"/>
          <p:cNvSpPr/>
          <p:nvPr/>
        </p:nvSpPr>
        <p:spPr>
          <a:xfrm rot="10800000">
            <a:off x="6537562"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cxnSp>
        <p:nvCxnSpPr>
          <p:cNvPr id="132" name="Shape 132"/>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33" name="Shape 133"/>
          <p:cNvSpPr txBox="1"/>
          <p:nvPr>
            <p:ph type="ctrTitle"/>
          </p:nvPr>
        </p:nvSpPr>
        <p:spPr>
          <a:xfrm>
            <a:off x="1680301" y="1188925"/>
            <a:ext cx="5783400" cy="1457399"/>
          </a:xfrm>
          <a:prstGeom prst="rect">
            <a:avLst/>
          </a:prstGeom>
        </p:spPr>
        <p:txBody>
          <a:bodyPr anchorCtr="0" anchor="b" bIns="91425" lIns="91425" rIns="91425" tIns="91425"/>
          <a:lstStyle>
            <a:lvl1pPr lvl="0" rtl="0" algn="ctr">
              <a:spcBef>
                <a:spcPts val="0"/>
              </a:spcBef>
              <a:buSzPct val="100000"/>
              <a:defRPr sz="4000"/>
            </a:lvl1pPr>
            <a:lvl2pPr lvl="1" rtl="0" algn="ctr">
              <a:spcBef>
                <a:spcPts val="0"/>
              </a:spcBef>
              <a:buSzPct val="100000"/>
              <a:defRPr sz="4000"/>
            </a:lvl2pPr>
            <a:lvl3pPr lvl="2" rtl="0" algn="ctr">
              <a:spcBef>
                <a:spcPts val="0"/>
              </a:spcBef>
              <a:buSzPct val="100000"/>
              <a:defRPr sz="4000"/>
            </a:lvl3pPr>
            <a:lvl4pPr lvl="3" rtl="0" algn="ctr">
              <a:spcBef>
                <a:spcPts val="0"/>
              </a:spcBef>
              <a:buSzPct val="100000"/>
              <a:defRPr sz="4000"/>
            </a:lvl4pPr>
            <a:lvl5pPr lvl="4" rtl="0" algn="ctr">
              <a:spcBef>
                <a:spcPts val="0"/>
              </a:spcBef>
              <a:buSzPct val="100000"/>
              <a:defRPr sz="4000"/>
            </a:lvl5pPr>
            <a:lvl6pPr lvl="5" rtl="0" algn="ctr">
              <a:spcBef>
                <a:spcPts val="0"/>
              </a:spcBef>
              <a:buSzPct val="100000"/>
              <a:defRPr sz="4000"/>
            </a:lvl6pPr>
            <a:lvl7pPr lvl="6" rtl="0" algn="ctr">
              <a:spcBef>
                <a:spcPts val="0"/>
              </a:spcBef>
              <a:buSzPct val="100000"/>
              <a:defRPr sz="4000"/>
            </a:lvl7pPr>
            <a:lvl8pPr lvl="7" rtl="0" algn="ctr">
              <a:spcBef>
                <a:spcPts val="0"/>
              </a:spcBef>
              <a:buSzPct val="100000"/>
              <a:defRPr sz="4000"/>
            </a:lvl8pPr>
            <a:lvl9pPr lvl="8" rtl="0" algn="ctr">
              <a:spcBef>
                <a:spcPts val="0"/>
              </a:spcBef>
              <a:buSzPct val="100000"/>
              <a:defRPr sz="4000"/>
            </a:lvl9pPr>
          </a:lstStyle>
          <a:p/>
        </p:txBody>
      </p:sp>
      <p:sp>
        <p:nvSpPr>
          <p:cNvPr id="134" name="Shape 134"/>
          <p:cNvSpPr txBox="1"/>
          <p:nvPr>
            <p:ph idx="1" type="subTitle"/>
          </p:nvPr>
        </p:nvSpPr>
        <p:spPr>
          <a:xfrm>
            <a:off x="1680301" y="3049450"/>
            <a:ext cx="5783400" cy="909000"/>
          </a:xfrm>
          <a:prstGeom prst="rect">
            <a:avLst/>
          </a:prstGeom>
        </p:spPr>
        <p:txBody>
          <a:bodyPr anchorCtr="0" anchor="t" bIns="91425" lIns="91425" rIns="91425" tIns="91425"/>
          <a:lstStyle>
            <a:lvl1pPr lvl="0"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p:txBody>
      </p:sp>
      <p:sp>
        <p:nvSpPr>
          <p:cNvPr id="135" name="Shape 1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6" name="Shape 136"/>
        <p:cNvGrpSpPr/>
        <p:nvPr/>
      </p:nvGrpSpPr>
      <p:grpSpPr>
        <a:xfrm>
          <a:off x="0" y="0"/>
          <a:ext cx="0" cy="0"/>
          <a:chOff x="0" y="0"/>
          <a:chExt cx="0" cy="0"/>
        </a:xfrm>
      </p:grpSpPr>
      <p:cxnSp>
        <p:nvCxnSpPr>
          <p:cNvPr id="137" name="Shape 137"/>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38" name="Shape 138"/>
          <p:cNvSpPr txBox="1"/>
          <p:nvPr>
            <p:ph type="title"/>
          </p:nvPr>
        </p:nvSpPr>
        <p:spPr>
          <a:xfrm>
            <a:off x="480750" y="1764950"/>
            <a:ext cx="8222100" cy="9075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39" name="Shape 1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40" name="Shape 140"/>
        <p:cNvGrpSpPr/>
        <p:nvPr/>
      </p:nvGrpSpPr>
      <p:grpSpPr>
        <a:xfrm>
          <a:off x="0" y="0"/>
          <a:ext cx="0" cy="0"/>
          <a:chOff x="0" y="0"/>
          <a:chExt cx="0" cy="0"/>
        </a:xfrm>
      </p:grpSpPr>
      <p:cxnSp>
        <p:nvCxnSpPr>
          <p:cNvPr id="141" name="Shape 141"/>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42" name="Shape 142"/>
          <p:cNvSpPr txBox="1"/>
          <p:nvPr>
            <p:ph type="title"/>
          </p:nvPr>
        </p:nvSpPr>
        <p:spPr>
          <a:xfrm>
            <a:off x="387900" y="458025"/>
            <a:ext cx="8368200" cy="6861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3" name="Shape 143"/>
          <p:cNvSpPr txBox="1"/>
          <p:nvPr>
            <p:ph idx="1" type="body"/>
          </p:nvPr>
        </p:nvSpPr>
        <p:spPr>
          <a:xfrm>
            <a:off x="387900" y="1489824"/>
            <a:ext cx="8368200" cy="3078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4" name="Shape 1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45" name="Shape 145"/>
        <p:cNvGrpSpPr/>
        <p:nvPr/>
      </p:nvGrpSpPr>
      <p:grpSpPr>
        <a:xfrm>
          <a:off x="0" y="0"/>
          <a:ext cx="0" cy="0"/>
          <a:chOff x="0" y="0"/>
          <a:chExt cx="0" cy="0"/>
        </a:xfrm>
      </p:grpSpPr>
      <p:cxnSp>
        <p:nvCxnSpPr>
          <p:cNvPr id="146" name="Shape 146"/>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47" name="Shape 147"/>
          <p:cNvSpPr txBox="1"/>
          <p:nvPr>
            <p:ph type="title"/>
          </p:nvPr>
        </p:nvSpPr>
        <p:spPr>
          <a:xfrm>
            <a:off x="387900" y="458025"/>
            <a:ext cx="8368200" cy="6861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8" name="Shape 148"/>
          <p:cNvSpPr txBox="1"/>
          <p:nvPr>
            <p:ph idx="1" type="body"/>
          </p:nvPr>
        </p:nvSpPr>
        <p:spPr>
          <a:xfrm>
            <a:off x="387900" y="1489825"/>
            <a:ext cx="3999900" cy="3078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49" name="Shape 149"/>
          <p:cNvSpPr txBox="1"/>
          <p:nvPr>
            <p:ph idx="2" type="body"/>
          </p:nvPr>
        </p:nvSpPr>
        <p:spPr>
          <a:xfrm>
            <a:off x="4756200" y="1489825"/>
            <a:ext cx="3999900" cy="3078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50" name="Shape 1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51" name="Shape 151"/>
        <p:cNvGrpSpPr/>
        <p:nvPr/>
      </p:nvGrpSpPr>
      <p:grpSpPr>
        <a:xfrm>
          <a:off x="0" y="0"/>
          <a:ext cx="0" cy="0"/>
          <a:chOff x="0" y="0"/>
          <a:chExt cx="0" cy="0"/>
        </a:xfrm>
      </p:grpSpPr>
      <p:sp>
        <p:nvSpPr>
          <p:cNvPr id="152" name="Shape 152"/>
          <p:cNvSpPr txBox="1"/>
          <p:nvPr>
            <p:ph type="title"/>
          </p:nvPr>
        </p:nvSpPr>
        <p:spPr>
          <a:xfrm>
            <a:off x="387900" y="458025"/>
            <a:ext cx="8368200" cy="6861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3" name="Shape 15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54" name="Shape 154"/>
        <p:cNvGrpSpPr/>
        <p:nvPr/>
      </p:nvGrpSpPr>
      <p:grpSpPr>
        <a:xfrm>
          <a:off x="0" y="0"/>
          <a:ext cx="0" cy="0"/>
          <a:chOff x="0" y="0"/>
          <a:chExt cx="0" cy="0"/>
        </a:xfrm>
      </p:grpSpPr>
      <p:cxnSp>
        <p:nvCxnSpPr>
          <p:cNvPr id="155" name="Shape 155"/>
          <p:cNvCxnSpPr/>
          <p:nvPr/>
        </p:nvCxnSpPr>
        <p:spPr>
          <a:xfrm>
            <a:off x="489218" y="1412276"/>
            <a:ext cx="331500" cy="0"/>
          </a:xfrm>
          <a:prstGeom prst="straightConnector1">
            <a:avLst/>
          </a:prstGeom>
          <a:noFill/>
          <a:ln cap="flat" cmpd="sng" w="38100">
            <a:solidFill>
              <a:schemeClr val="accent4"/>
            </a:solidFill>
            <a:prstDash val="solid"/>
            <a:round/>
            <a:headEnd len="med" w="med" type="none"/>
            <a:tailEnd len="med" w="med" type="none"/>
          </a:ln>
        </p:spPr>
      </p:cxnSp>
      <p:sp>
        <p:nvSpPr>
          <p:cNvPr id="156" name="Shape 156"/>
          <p:cNvSpPr txBox="1"/>
          <p:nvPr>
            <p:ph type="title"/>
          </p:nvPr>
        </p:nvSpPr>
        <p:spPr>
          <a:xfrm>
            <a:off x="3879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157" name="Shape 157"/>
          <p:cNvSpPr txBox="1"/>
          <p:nvPr>
            <p:ph idx="1" type="body"/>
          </p:nvPr>
        </p:nvSpPr>
        <p:spPr>
          <a:xfrm>
            <a:off x="387900" y="1594025"/>
            <a:ext cx="2808000" cy="26811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58" name="Shape 1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59" name="Shape 159"/>
        <p:cNvGrpSpPr/>
        <p:nvPr/>
      </p:nvGrpSpPr>
      <p:grpSpPr>
        <a:xfrm>
          <a:off x="0" y="0"/>
          <a:ext cx="0" cy="0"/>
          <a:chOff x="0" y="0"/>
          <a:chExt cx="0" cy="0"/>
        </a:xfrm>
      </p:grpSpPr>
      <p:sp>
        <p:nvSpPr>
          <p:cNvPr id="160" name="Shape 160"/>
          <p:cNvSpPr txBox="1"/>
          <p:nvPr>
            <p:ph type="title"/>
          </p:nvPr>
        </p:nvSpPr>
        <p:spPr>
          <a:xfrm>
            <a:off x="490250" y="526350"/>
            <a:ext cx="56187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61" name="Shape 1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62" name="Shape 162"/>
        <p:cNvGrpSpPr/>
        <p:nvPr/>
      </p:nvGrpSpPr>
      <p:grpSpPr>
        <a:xfrm>
          <a:off x="0" y="0"/>
          <a:ext cx="0" cy="0"/>
          <a:chOff x="0" y="0"/>
          <a:chExt cx="0" cy="0"/>
        </a:xfrm>
      </p:grpSpPr>
      <p:sp>
        <p:nvSpPr>
          <p:cNvPr id="163" name="Shape 163"/>
          <p:cNvSpPr/>
          <p:nvPr/>
        </p:nvSpPr>
        <p:spPr>
          <a:xfrm>
            <a:off x="4572000" y="-7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cxnSp>
        <p:nvCxnSpPr>
          <p:cNvPr id="164" name="Shape 164"/>
          <p:cNvCxnSpPr/>
          <p:nvPr/>
        </p:nvCxnSpPr>
        <p:spPr>
          <a:xfrm>
            <a:off x="5029675" y="4495503"/>
            <a:ext cx="540900" cy="0"/>
          </a:xfrm>
          <a:prstGeom prst="straightConnector1">
            <a:avLst/>
          </a:prstGeom>
          <a:noFill/>
          <a:ln cap="flat" cmpd="sng" w="38100">
            <a:solidFill>
              <a:schemeClr val="accent5"/>
            </a:solidFill>
            <a:prstDash val="solid"/>
            <a:round/>
            <a:headEnd len="med" w="med" type="none"/>
            <a:tailEnd len="med" w="med" type="none"/>
          </a:ln>
        </p:spPr>
      </p:cxnSp>
      <p:sp>
        <p:nvSpPr>
          <p:cNvPr id="165" name="Shape 165"/>
          <p:cNvSpPr txBox="1"/>
          <p:nvPr>
            <p:ph type="title"/>
          </p:nvPr>
        </p:nvSpPr>
        <p:spPr>
          <a:xfrm>
            <a:off x="265500" y="1209075"/>
            <a:ext cx="4045200" cy="1506300"/>
          </a:xfrm>
          <a:prstGeom prst="rect">
            <a:avLst/>
          </a:prstGeom>
        </p:spPr>
        <p:txBody>
          <a:bodyPr anchorCtr="0" anchor="b" bIns="91425" lIns="91425" rIns="91425" tIns="91425"/>
          <a:lstStyle>
            <a:lvl1pPr lvl="0" rtl="0" algn="ctr">
              <a:spcBef>
                <a:spcPts val="0"/>
              </a:spcBef>
              <a:buSzPct val="100000"/>
              <a:defRPr sz="3800"/>
            </a:lvl1pPr>
            <a:lvl2pPr lvl="1" rtl="0" algn="ctr">
              <a:spcBef>
                <a:spcPts val="0"/>
              </a:spcBef>
              <a:buSzPct val="100000"/>
              <a:defRPr sz="3800"/>
            </a:lvl2pPr>
            <a:lvl3pPr lvl="2" rtl="0" algn="ctr">
              <a:spcBef>
                <a:spcPts val="0"/>
              </a:spcBef>
              <a:buSzPct val="100000"/>
              <a:defRPr sz="3800"/>
            </a:lvl3pPr>
            <a:lvl4pPr lvl="3" rtl="0" algn="ctr">
              <a:spcBef>
                <a:spcPts val="0"/>
              </a:spcBef>
              <a:buSzPct val="100000"/>
              <a:defRPr sz="3800"/>
            </a:lvl4pPr>
            <a:lvl5pPr lvl="4" rtl="0" algn="ctr">
              <a:spcBef>
                <a:spcPts val="0"/>
              </a:spcBef>
              <a:buSzPct val="100000"/>
              <a:defRPr sz="3800"/>
            </a:lvl5pPr>
            <a:lvl6pPr lvl="5" rtl="0" algn="ctr">
              <a:spcBef>
                <a:spcPts val="0"/>
              </a:spcBef>
              <a:buSzPct val="100000"/>
              <a:defRPr sz="3800"/>
            </a:lvl6pPr>
            <a:lvl7pPr lvl="6" rtl="0" algn="ctr">
              <a:spcBef>
                <a:spcPts val="0"/>
              </a:spcBef>
              <a:buSzPct val="100000"/>
              <a:defRPr sz="3800"/>
            </a:lvl7pPr>
            <a:lvl8pPr lvl="7" rtl="0" algn="ctr">
              <a:spcBef>
                <a:spcPts val="0"/>
              </a:spcBef>
              <a:buSzPct val="100000"/>
              <a:defRPr sz="3800"/>
            </a:lvl8pPr>
            <a:lvl9pPr lvl="8" rtl="0" algn="ctr">
              <a:spcBef>
                <a:spcPts val="0"/>
              </a:spcBef>
              <a:buSzPct val="100000"/>
              <a:defRPr sz="3800"/>
            </a:lvl9pPr>
          </a:lstStyle>
          <a:p/>
        </p:txBody>
      </p:sp>
      <p:sp>
        <p:nvSpPr>
          <p:cNvPr id="166" name="Shape 166"/>
          <p:cNvSpPr txBox="1"/>
          <p:nvPr>
            <p:ph idx="1" type="subTitle"/>
          </p:nvPr>
        </p:nvSpPr>
        <p:spPr>
          <a:xfrm>
            <a:off x="265500" y="27690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Clr>
                <a:schemeClr val="accent5"/>
              </a:buClr>
              <a:buSzPct val="100000"/>
              <a:buNone/>
              <a:defRPr sz="2100">
                <a:solidFill>
                  <a:schemeClr val="accent5"/>
                </a:solidFill>
              </a:defRPr>
            </a:lvl1pPr>
            <a:lvl2pPr lvl="1" rtl="0" algn="ctr">
              <a:lnSpc>
                <a:spcPct val="100000"/>
              </a:lnSpc>
              <a:spcBef>
                <a:spcPts val="0"/>
              </a:spcBef>
              <a:spcAft>
                <a:spcPts val="0"/>
              </a:spcAft>
              <a:buClr>
                <a:schemeClr val="accent5"/>
              </a:buClr>
              <a:buSzPct val="100000"/>
              <a:buNone/>
              <a:defRPr sz="2100">
                <a:solidFill>
                  <a:schemeClr val="accent5"/>
                </a:solidFill>
              </a:defRPr>
            </a:lvl2pPr>
            <a:lvl3pPr lvl="2" rtl="0" algn="ctr">
              <a:lnSpc>
                <a:spcPct val="100000"/>
              </a:lnSpc>
              <a:spcBef>
                <a:spcPts val="0"/>
              </a:spcBef>
              <a:spcAft>
                <a:spcPts val="0"/>
              </a:spcAft>
              <a:buClr>
                <a:schemeClr val="accent5"/>
              </a:buClr>
              <a:buSzPct val="100000"/>
              <a:buNone/>
              <a:defRPr sz="2100">
                <a:solidFill>
                  <a:schemeClr val="accent5"/>
                </a:solidFill>
              </a:defRPr>
            </a:lvl3pPr>
            <a:lvl4pPr lvl="3" rtl="0" algn="ctr">
              <a:lnSpc>
                <a:spcPct val="100000"/>
              </a:lnSpc>
              <a:spcBef>
                <a:spcPts val="0"/>
              </a:spcBef>
              <a:spcAft>
                <a:spcPts val="0"/>
              </a:spcAft>
              <a:buClr>
                <a:schemeClr val="accent5"/>
              </a:buClr>
              <a:buSzPct val="100000"/>
              <a:buNone/>
              <a:defRPr sz="2100">
                <a:solidFill>
                  <a:schemeClr val="accent5"/>
                </a:solidFill>
              </a:defRPr>
            </a:lvl4pPr>
            <a:lvl5pPr lvl="4" rtl="0" algn="ctr">
              <a:lnSpc>
                <a:spcPct val="100000"/>
              </a:lnSpc>
              <a:spcBef>
                <a:spcPts val="0"/>
              </a:spcBef>
              <a:spcAft>
                <a:spcPts val="0"/>
              </a:spcAft>
              <a:buClr>
                <a:schemeClr val="accent5"/>
              </a:buClr>
              <a:buSzPct val="100000"/>
              <a:buNone/>
              <a:defRPr sz="2100">
                <a:solidFill>
                  <a:schemeClr val="accent5"/>
                </a:solidFill>
              </a:defRPr>
            </a:lvl5pPr>
            <a:lvl6pPr lvl="5" rtl="0" algn="ctr">
              <a:lnSpc>
                <a:spcPct val="100000"/>
              </a:lnSpc>
              <a:spcBef>
                <a:spcPts val="0"/>
              </a:spcBef>
              <a:spcAft>
                <a:spcPts val="0"/>
              </a:spcAft>
              <a:buClr>
                <a:schemeClr val="accent5"/>
              </a:buClr>
              <a:buSzPct val="100000"/>
              <a:buNone/>
              <a:defRPr sz="2100">
                <a:solidFill>
                  <a:schemeClr val="accent5"/>
                </a:solidFill>
              </a:defRPr>
            </a:lvl6pPr>
            <a:lvl7pPr lvl="6" rtl="0" algn="ctr">
              <a:lnSpc>
                <a:spcPct val="100000"/>
              </a:lnSpc>
              <a:spcBef>
                <a:spcPts val="0"/>
              </a:spcBef>
              <a:spcAft>
                <a:spcPts val="0"/>
              </a:spcAft>
              <a:buClr>
                <a:schemeClr val="accent5"/>
              </a:buClr>
              <a:buSzPct val="100000"/>
              <a:buNone/>
              <a:defRPr sz="2100">
                <a:solidFill>
                  <a:schemeClr val="accent5"/>
                </a:solidFill>
              </a:defRPr>
            </a:lvl7pPr>
            <a:lvl8pPr lvl="7" rtl="0" algn="ctr">
              <a:lnSpc>
                <a:spcPct val="100000"/>
              </a:lnSpc>
              <a:spcBef>
                <a:spcPts val="0"/>
              </a:spcBef>
              <a:spcAft>
                <a:spcPts val="0"/>
              </a:spcAft>
              <a:buClr>
                <a:schemeClr val="accent5"/>
              </a:buClr>
              <a:buSzPct val="100000"/>
              <a:buNone/>
              <a:defRPr sz="2100">
                <a:solidFill>
                  <a:schemeClr val="accent5"/>
                </a:solidFill>
              </a:defRPr>
            </a:lvl8pPr>
            <a:lvl9pPr lvl="8" rtl="0" algn="ctr">
              <a:lnSpc>
                <a:spcPct val="100000"/>
              </a:lnSpc>
              <a:spcBef>
                <a:spcPts val="0"/>
              </a:spcBef>
              <a:spcAft>
                <a:spcPts val="0"/>
              </a:spcAft>
              <a:buClr>
                <a:schemeClr val="accent5"/>
              </a:buClr>
              <a:buSzPct val="100000"/>
              <a:buNone/>
              <a:defRPr sz="2100">
                <a:solidFill>
                  <a:schemeClr val="accent5"/>
                </a:solidFill>
              </a:defRPr>
            </a:lvl9pPr>
          </a:lstStyle>
          <a:p/>
        </p:txBody>
      </p:sp>
      <p:sp>
        <p:nvSpPr>
          <p:cNvPr id="167" name="Shape 167"/>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8" name="Shape 16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69" name="Shape 169"/>
        <p:cNvGrpSpPr/>
        <p:nvPr/>
      </p:nvGrpSpPr>
      <p:grpSpPr>
        <a:xfrm>
          <a:off x="0" y="0"/>
          <a:ext cx="0" cy="0"/>
          <a:chOff x="0" y="0"/>
          <a:chExt cx="0" cy="0"/>
        </a:xfrm>
      </p:grpSpPr>
      <p:sp>
        <p:nvSpPr>
          <p:cNvPr id="170" name="Shape 170"/>
          <p:cNvSpPr txBox="1"/>
          <p:nvPr>
            <p:ph idx="1" type="body"/>
          </p:nvPr>
        </p:nvSpPr>
        <p:spPr>
          <a:xfrm>
            <a:off x="319500" y="4233725"/>
            <a:ext cx="5998800" cy="598800"/>
          </a:xfrm>
          <a:prstGeom prst="rect">
            <a:avLst/>
          </a:prstGeom>
        </p:spPr>
        <p:txBody>
          <a:bodyPr anchorCtr="0" anchor="ctr" bIns="91425" lIns="91425" rIns="91425" tIns="91425"/>
          <a:lstStyle>
            <a:lvl1pPr lvl="0" rtl="0">
              <a:lnSpc>
                <a:spcPct val="100000"/>
              </a:lnSpc>
              <a:spcBef>
                <a:spcPts val="0"/>
              </a:spcBef>
              <a:spcAft>
                <a:spcPts val="0"/>
              </a:spcAft>
              <a:buFont typeface="Roboto Slab"/>
              <a:buNone/>
              <a:defRPr>
                <a:latin typeface="Roboto Slab"/>
                <a:ea typeface="Roboto Slab"/>
                <a:cs typeface="Roboto Slab"/>
                <a:sym typeface="Roboto Slab"/>
              </a:defRPr>
            </a:lvl1pPr>
          </a:lstStyle>
          <a:p/>
        </p:txBody>
      </p:sp>
      <p:sp>
        <p:nvSpPr>
          <p:cNvPr id="171" name="Shape 17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72" name="Shape 172"/>
        <p:cNvGrpSpPr/>
        <p:nvPr/>
      </p:nvGrpSpPr>
      <p:grpSpPr>
        <a:xfrm>
          <a:off x="0" y="0"/>
          <a:ext cx="0" cy="0"/>
          <a:chOff x="0" y="0"/>
          <a:chExt cx="0" cy="0"/>
        </a:xfrm>
      </p:grpSpPr>
      <p:sp>
        <p:nvSpPr>
          <p:cNvPr id="173" name="Shape 173"/>
          <p:cNvSpPr/>
          <p:nvPr/>
        </p:nvSpPr>
        <p:spPr>
          <a:xfrm>
            <a:off x="150" y="5076825"/>
            <a:ext cx="9143700" cy="666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74" name="Shape 174"/>
          <p:cNvSpPr txBox="1"/>
          <p:nvPr>
            <p:ph type="title"/>
          </p:nvPr>
        </p:nvSpPr>
        <p:spPr>
          <a:xfrm>
            <a:off x="387900" y="1152450"/>
            <a:ext cx="8368200" cy="1538400"/>
          </a:xfrm>
          <a:prstGeom prst="rect">
            <a:avLst/>
          </a:prstGeom>
        </p:spPr>
        <p:txBody>
          <a:bodyPr anchorCtr="0" anchor="ctr" bIns="91425" lIns="91425" rIns="91425" tIns="91425"/>
          <a:lstStyle>
            <a:lvl1pPr lvl="0" rtl="0" algn="ctr">
              <a:spcBef>
                <a:spcPts val="0"/>
              </a:spcBef>
              <a:buClr>
                <a:schemeClr val="accent5"/>
              </a:buClr>
              <a:buSzPct val="100000"/>
              <a:defRPr sz="13000">
                <a:solidFill>
                  <a:schemeClr val="accent5"/>
                </a:solidFill>
              </a:defRPr>
            </a:lvl1pPr>
            <a:lvl2pPr lvl="1" rtl="0" algn="ctr">
              <a:spcBef>
                <a:spcPts val="0"/>
              </a:spcBef>
              <a:buClr>
                <a:schemeClr val="accent5"/>
              </a:buClr>
              <a:buSzPct val="100000"/>
              <a:defRPr sz="13000">
                <a:solidFill>
                  <a:schemeClr val="accent5"/>
                </a:solidFill>
              </a:defRPr>
            </a:lvl2pPr>
            <a:lvl3pPr lvl="2" rtl="0" algn="ctr">
              <a:spcBef>
                <a:spcPts val="0"/>
              </a:spcBef>
              <a:buClr>
                <a:schemeClr val="accent5"/>
              </a:buClr>
              <a:buSzPct val="100000"/>
              <a:defRPr sz="13000">
                <a:solidFill>
                  <a:schemeClr val="accent5"/>
                </a:solidFill>
              </a:defRPr>
            </a:lvl3pPr>
            <a:lvl4pPr lvl="3" rtl="0" algn="ctr">
              <a:spcBef>
                <a:spcPts val="0"/>
              </a:spcBef>
              <a:buClr>
                <a:schemeClr val="accent5"/>
              </a:buClr>
              <a:buSzPct val="100000"/>
              <a:defRPr sz="13000">
                <a:solidFill>
                  <a:schemeClr val="accent5"/>
                </a:solidFill>
              </a:defRPr>
            </a:lvl4pPr>
            <a:lvl5pPr lvl="4" rtl="0" algn="ctr">
              <a:spcBef>
                <a:spcPts val="0"/>
              </a:spcBef>
              <a:buClr>
                <a:schemeClr val="accent5"/>
              </a:buClr>
              <a:buSzPct val="100000"/>
              <a:defRPr sz="13000">
                <a:solidFill>
                  <a:schemeClr val="accent5"/>
                </a:solidFill>
              </a:defRPr>
            </a:lvl5pPr>
            <a:lvl6pPr lvl="5" rtl="0" algn="ctr">
              <a:spcBef>
                <a:spcPts val="0"/>
              </a:spcBef>
              <a:buClr>
                <a:schemeClr val="accent5"/>
              </a:buClr>
              <a:buSzPct val="100000"/>
              <a:defRPr sz="13000">
                <a:solidFill>
                  <a:schemeClr val="accent5"/>
                </a:solidFill>
              </a:defRPr>
            </a:lvl6pPr>
            <a:lvl7pPr lvl="6" rtl="0" algn="ctr">
              <a:spcBef>
                <a:spcPts val="0"/>
              </a:spcBef>
              <a:buClr>
                <a:schemeClr val="accent5"/>
              </a:buClr>
              <a:buSzPct val="100000"/>
              <a:defRPr sz="13000">
                <a:solidFill>
                  <a:schemeClr val="accent5"/>
                </a:solidFill>
              </a:defRPr>
            </a:lvl7pPr>
            <a:lvl8pPr lvl="7" rtl="0" algn="ctr">
              <a:spcBef>
                <a:spcPts val="0"/>
              </a:spcBef>
              <a:buClr>
                <a:schemeClr val="accent5"/>
              </a:buClr>
              <a:buSzPct val="100000"/>
              <a:defRPr sz="13000">
                <a:solidFill>
                  <a:schemeClr val="accent5"/>
                </a:solidFill>
              </a:defRPr>
            </a:lvl8pPr>
            <a:lvl9pPr lvl="8" rtl="0" algn="ctr">
              <a:spcBef>
                <a:spcPts val="0"/>
              </a:spcBef>
              <a:buClr>
                <a:schemeClr val="accent5"/>
              </a:buClr>
              <a:buSzPct val="100000"/>
              <a:defRPr sz="13000">
                <a:solidFill>
                  <a:schemeClr val="accent5"/>
                </a:solidFill>
              </a:defRPr>
            </a:lvl9pPr>
          </a:lstStyle>
          <a:p/>
        </p:txBody>
      </p:sp>
      <p:sp>
        <p:nvSpPr>
          <p:cNvPr id="175" name="Shape 175"/>
          <p:cNvSpPr txBox="1"/>
          <p:nvPr>
            <p:ph idx="1" type="body"/>
          </p:nvPr>
        </p:nvSpPr>
        <p:spPr>
          <a:xfrm>
            <a:off x="387900" y="2919450"/>
            <a:ext cx="8368200" cy="10716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76" name="Shape 17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77" name="Shape 177"/>
        <p:cNvGrpSpPr/>
        <p:nvPr/>
      </p:nvGrpSpPr>
      <p:grpSpPr>
        <a:xfrm>
          <a:off x="0" y="0"/>
          <a:ext cx="0" cy="0"/>
          <a:chOff x="0" y="0"/>
          <a:chExt cx="0" cy="0"/>
        </a:xfrm>
      </p:grpSpPr>
      <p:sp>
        <p:nvSpPr>
          <p:cNvPr id="178" name="Shape 17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28650" y="273843"/>
            <a:ext cx="7886699" cy="994172"/>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SzPct val="33333"/>
              <a:buFont typeface="Calibri"/>
              <a:buNone/>
              <a:defRPr b="0" i="0" sz="33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52" name="Shape 52"/>
          <p:cNvSpPr txBox="1"/>
          <p:nvPr>
            <p:ph idx="1" type="body"/>
          </p:nvPr>
        </p:nvSpPr>
        <p:spPr>
          <a:xfrm>
            <a:off x="628650" y="1369218"/>
            <a:ext cx="7886699" cy="3263503"/>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628650" y="4767262"/>
            <a:ext cx="2057399" cy="273843"/>
          </a:xfrm>
          <a:prstGeom prst="rect">
            <a:avLst/>
          </a:prstGeom>
          <a:noFill/>
          <a:ln>
            <a:noFill/>
          </a:ln>
        </p:spPr>
        <p:txBody>
          <a:bodyPr anchorCtr="0" anchor="ctr" bIns="68575" lIns="68575" rIns="68575" tIns="68575"/>
          <a:lstStyle>
            <a:lvl1pPr indent="0" lvl="0" marL="0" marR="0" rtl="0" algn="l">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3028950" y="4767262"/>
            <a:ext cx="3086100" cy="273843"/>
          </a:xfrm>
          <a:prstGeom prst="rect">
            <a:avLst/>
          </a:prstGeom>
          <a:noFill/>
          <a:ln>
            <a:noFill/>
          </a:ln>
        </p:spPr>
        <p:txBody>
          <a:bodyPr anchorCtr="0" anchor="ctr" bIns="68575" lIns="68575" rIns="68575" tIns="68575"/>
          <a:lstStyle>
            <a:lvl1pPr indent="0" lvl="0" marL="0" marR="0" rtl="0" algn="ctr">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6457950" y="4767262"/>
            <a:ext cx="2057399" cy="273843"/>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387900" y="458025"/>
            <a:ext cx="8368200" cy="686100"/>
          </a:xfrm>
          <a:prstGeom prst="rect">
            <a:avLst/>
          </a:prstGeom>
          <a:noFill/>
          <a:ln>
            <a:noFill/>
          </a:ln>
        </p:spPr>
        <p:txBody>
          <a:bodyPr anchorCtr="0" anchor="b" bIns="91425" lIns="91425" rIns="91425" tIns="91425"/>
          <a:lstStyle>
            <a:lvl1pPr lvl="0"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p:txBody>
      </p:sp>
      <p:sp>
        <p:nvSpPr>
          <p:cNvPr id="127" name="Shape 127"/>
          <p:cNvSpPr txBox="1"/>
          <p:nvPr>
            <p:ph idx="1" type="body"/>
          </p:nvPr>
        </p:nvSpPr>
        <p:spPr>
          <a:xfrm>
            <a:off x="387900" y="1489824"/>
            <a:ext cx="8368200" cy="30789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rtl="0">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lvl="2" rtl="0">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lvl="3" rtl="0">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lvl="4" rtl="0">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lvl="5" rtl="0">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lvl="6" rtl="0">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lvl="7" rtl="0">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lvl="8" rtl="0">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p:txBody>
      </p:sp>
      <p:sp>
        <p:nvSpPr>
          <p:cNvPr id="128" name="Shape 12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GB" sz="1000">
                <a:solidFill>
                  <a:schemeClr val="dk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6.jpg"/><Relationship Id="rId4" Type="http://schemas.openxmlformats.org/officeDocument/2006/relationships/image" Target="../media/image2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7.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3.jpg"/><Relationship Id="rId4" Type="http://schemas.openxmlformats.org/officeDocument/2006/relationships/image" Target="../media/image39.jpg"/><Relationship Id="rId9" Type="http://schemas.openxmlformats.org/officeDocument/2006/relationships/image" Target="../media/image42.gif"/><Relationship Id="rId5" Type="http://schemas.openxmlformats.org/officeDocument/2006/relationships/image" Target="../media/image35.jpg"/><Relationship Id="rId6" Type="http://schemas.openxmlformats.org/officeDocument/2006/relationships/image" Target="../media/image37.jpg"/><Relationship Id="rId7" Type="http://schemas.openxmlformats.org/officeDocument/2006/relationships/image" Target="../media/image41.jpg"/><Relationship Id="rId8" Type="http://schemas.openxmlformats.org/officeDocument/2006/relationships/image" Target="../media/image4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4.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5.xml"/><Relationship Id="rId3"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1.xml"/><Relationship Id="rId3"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2.xml"/><Relationship Id="rId3"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 Id="rId3" Type="http://schemas.openxmlformats.org/officeDocument/2006/relationships/image" Target="../media/image46.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 Id="rId3" Type="http://schemas.openxmlformats.org/officeDocument/2006/relationships/image" Target="../media/image5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 Id="rId3"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 Id="rId3"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Relationship Id="rId3" Type="http://schemas.openxmlformats.org/officeDocument/2006/relationships/image" Target="../media/image5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 Id="rId3" Type="http://schemas.openxmlformats.org/officeDocument/2006/relationships/image" Target="../media/image5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182" name="Shape 182"/>
        <p:cNvGrpSpPr/>
        <p:nvPr/>
      </p:nvGrpSpPr>
      <p:grpSpPr>
        <a:xfrm>
          <a:off x="0" y="0"/>
          <a:ext cx="0" cy="0"/>
          <a:chOff x="0" y="0"/>
          <a:chExt cx="0" cy="0"/>
        </a:xfrm>
      </p:grpSpPr>
      <p:sp>
        <p:nvSpPr>
          <p:cNvPr id="183" name="Shape 183"/>
          <p:cNvSpPr txBox="1"/>
          <p:nvPr>
            <p:ph type="title"/>
          </p:nvPr>
        </p:nvSpPr>
        <p:spPr>
          <a:xfrm>
            <a:off x="366025" y="298275"/>
            <a:ext cx="8222100" cy="4592400"/>
          </a:xfrm>
          <a:prstGeom prst="rect">
            <a:avLst/>
          </a:prstGeom>
        </p:spPr>
        <p:txBody>
          <a:bodyPr anchorCtr="0" anchor="b" bIns="91425" lIns="91425" rIns="91425" tIns="91425">
            <a:noAutofit/>
          </a:bodyPr>
          <a:lstStyle/>
          <a:p>
            <a:pPr indent="457200" lvl="0" marL="457200" rtl="0" algn="just">
              <a:spcBef>
                <a:spcPts val="0"/>
              </a:spcBef>
              <a:buNone/>
            </a:pPr>
            <a:r>
              <a:rPr lang="en-GB" sz="3000"/>
              <a:t>SC462 Elements of Synthetic Biology </a:t>
            </a:r>
          </a:p>
          <a:p>
            <a:pPr lvl="0" rtl="0" algn="just">
              <a:spcBef>
                <a:spcPts val="0"/>
              </a:spcBef>
              <a:buNone/>
            </a:pPr>
            <a:r>
              <a:t/>
            </a:r>
            <a:endParaRPr sz="3000"/>
          </a:p>
          <a:p>
            <a:pPr indent="0" lvl="0" marL="0" rtl="0" algn="just">
              <a:spcBef>
                <a:spcPts val="0"/>
              </a:spcBef>
              <a:buNone/>
            </a:pPr>
            <a:r>
              <a:rPr lang="en-GB" sz="3000"/>
              <a:t>                       Prof. Manish K Gupta </a:t>
            </a:r>
          </a:p>
          <a:p>
            <a:pPr indent="0" lvl="0" marL="2743200" rtl="0" algn="just">
              <a:spcBef>
                <a:spcPts val="0"/>
              </a:spcBef>
              <a:buNone/>
            </a:pPr>
            <a:r>
              <a:rPr lang="en-GB" sz="3000"/>
              <a:t>   Winter 2017 </a:t>
            </a:r>
          </a:p>
          <a:p>
            <a:pPr indent="0" lvl="0" marL="3200400" rtl="0" algn="just">
              <a:spcBef>
                <a:spcPts val="0"/>
              </a:spcBef>
              <a:buNone/>
            </a:pPr>
            <a:r>
              <a:rPr lang="en-GB" sz="3000"/>
              <a:t>  DA-IICT </a:t>
            </a:r>
          </a:p>
          <a:p>
            <a:pPr indent="0" lvl="0" marL="0" rtl="0" algn="just">
              <a:spcBef>
                <a:spcPts val="0"/>
              </a:spcBef>
              <a:buNone/>
            </a:pPr>
            <a:r>
              <a:t/>
            </a:r>
            <a:endParaRPr sz="3000"/>
          </a:p>
          <a:p>
            <a:pPr indent="457200" lvl="0" marL="2743200" rtl="0" algn="just">
              <a:spcBef>
                <a:spcPts val="0"/>
              </a:spcBef>
              <a:buNone/>
            </a:pPr>
            <a:r>
              <a:t/>
            </a:r>
            <a:endParaRPr sz="3000"/>
          </a:p>
          <a:p>
            <a:pPr indent="457200" lvl="0" marL="2286000" rtl="0" algn="just">
              <a:spcBef>
                <a:spcPts val="0"/>
              </a:spcBef>
              <a:buNone/>
            </a:pPr>
            <a:r>
              <a:rPr lang="en-GB" sz="3000"/>
              <a:t>CRISPR and HIV </a:t>
            </a:r>
          </a:p>
          <a:p>
            <a:pPr lvl="0" algn="just">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41" name="Shape 241"/>
        <p:cNvGrpSpPr/>
        <p:nvPr/>
      </p:nvGrpSpPr>
      <p:grpSpPr>
        <a:xfrm>
          <a:off x="0" y="0"/>
          <a:ext cx="0" cy="0"/>
          <a:chOff x="0" y="0"/>
          <a:chExt cx="0" cy="0"/>
        </a:xfrm>
      </p:grpSpPr>
      <p:sp>
        <p:nvSpPr>
          <p:cNvPr id="242" name="Shape 242"/>
          <p:cNvSpPr txBox="1"/>
          <p:nvPr>
            <p:ph type="title"/>
          </p:nvPr>
        </p:nvSpPr>
        <p:spPr>
          <a:xfrm>
            <a:off x="387900" y="307775"/>
            <a:ext cx="8368200" cy="948600"/>
          </a:xfrm>
          <a:prstGeom prst="rect">
            <a:avLst/>
          </a:prstGeom>
        </p:spPr>
        <p:txBody>
          <a:bodyPr anchorCtr="0" anchor="b" bIns="91425" lIns="91425" rIns="91425" tIns="91425">
            <a:noAutofit/>
          </a:bodyPr>
          <a:lstStyle/>
          <a:p>
            <a:pPr lvl="0" rtl="0">
              <a:spcBef>
                <a:spcPts val="0"/>
              </a:spcBef>
              <a:buNone/>
            </a:pPr>
            <a:r>
              <a:rPr lang="en-GB"/>
              <a:t>CRISPR-Cas9 System</a:t>
            </a:r>
          </a:p>
          <a:p>
            <a:pPr lvl="0" rtl="0">
              <a:spcBef>
                <a:spcPts val="0"/>
              </a:spcBef>
              <a:buNone/>
            </a:pPr>
            <a:r>
              <a:t/>
            </a:r>
            <a:endParaRPr/>
          </a:p>
        </p:txBody>
      </p:sp>
      <p:pic>
        <p:nvPicPr>
          <p:cNvPr id="243" name="Shape 243"/>
          <p:cNvPicPr preferRelativeResize="0"/>
          <p:nvPr/>
        </p:nvPicPr>
        <p:blipFill>
          <a:blip r:embed="rId3">
            <a:alphaModFix/>
          </a:blip>
          <a:stretch>
            <a:fillRect/>
          </a:stretch>
        </p:blipFill>
        <p:spPr>
          <a:xfrm>
            <a:off x="2431975" y="1177576"/>
            <a:ext cx="4860600" cy="3412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47" name="Shape 247"/>
        <p:cNvGrpSpPr/>
        <p:nvPr/>
      </p:nvGrpSpPr>
      <p:grpSpPr>
        <a:xfrm>
          <a:off x="0" y="0"/>
          <a:ext cx="0" cy="0"/>
          <a:chOff x="0" y="0"/>
          <a:chExt cx="0" cy="0"/>
        </a:xfrm>
      </p:grpSpPr>
      <p:sp>
        <p:nvSpPr>
          <p:cNvPr id="248" name="Shape 248"/>
          <p:cNvSpPr txBox="1"/>
          <p:nvPr>
            <p:ph idx="1" type="body"/>
          </p:nvPr>
        </p:nvSpPr>
        <p:spPr>
          <a:xfrm>
            <a:off x="387900" y="1489825"/>
            <a:ext cx="3924600" cy="2292300"/>
          </a:xfrm>
          <a:prstGeom prst="rect">
            <a:avLst/>
          </a:prstGeom>
        </p:spPr>
        <p:txBody>
          <a:bodyPr anchorCtr="0" anchor="t" bIns="91425" lIns="91425" rIns="91425" tIns="91425">
            <a:noAutofit/>
          </a:bodyPr>
          <a:lstStyle/>
          <a:p>
            <a:pPr indent="-228600" lvl="0" marL="457200" rtl="0">
              <a:spcBef>
                <a:spcPts val="0"/>
              </a:spcBef>
            </a:pPr>
            <a:r>
              <a:rPr lang="en-GB"/>
              <a:t>Lets keep a DNA sequence which we want to insert in the incoming DNA sequence where the matching with crRNA takes place</a:t>
            </a:r>
          </a:p>
        </p:txBody>
      </p:sp>
      <p:sp>
        <p:nvSpPr>
          <p:cNvPr id="249" name="Shape 249"/>
          <p:cNvSpPr txBox="1"/>
          <p:nvPr>
            <p:ph type="title"/>
          </p:nvPr>
        </p:nvSpPr>
        <p:spPr>
          <a:xfrm>
            <a:off x="540300" y="460175"/>
            <a:ext cx="8368200" cy="948600"/>
          </a:xfrm>
          <a:prstGeom prst="rect">
            <a:avLst/>
          </a:prstGeom>
        </p:spPr>
        <p:txBody>
          <a:bodyPr anchorCtr="0" anchor="b" bIns="91425" lIns="91425" rIns="91425" tIns="91425">
            <a:noAutofit/>
          </a:bodyPr>
          <a:lstStyle/>
          <a:p>
            <a:pPr lvl="0" rtl="0">
              <a:spcBef>
                <a:spcPts val="0"/>
              </a:spcBef>
              <a:buNone/>
            </a:pPr>
            <a:r>
              <a:rPr lang="en-GB"/>
              <a:t>CRISPR-Cas9 System</a:t>
            </a:r>
          </a:p>
          <a:p>
            <a:pPr lvl="0" rtl="0">
              <a:spcBef>
                <a:spcPts val="0"/>
              </a:spcBef>
              <a:buNone/>
            </a:pPr>
            <a:r>
              <a:t/>
            </a:r>
            <a:endParaRPr/>
          </a:p>
        </p:txBody>
      </p:sp>
      <p:pic>
        <p:nvPicPr>
          <p:cNvPr descr="Picture1.png" id="250" name="Shape 250"/>
          <p:cNvPicPr preferRelativeResize="0"/>
          <p:nvPr/>
        </p:nvPicPr>
        <p:blipFill>
          <a:blip r:embed="rId3">
            <a:alphaModFix/>
          </a:blip>
          <a:stretch>
            <a:fillRect/>
          </a:stretch>
        </p:blipFill>
        <p:spPr>
          <a:xfrm>
            <a:off x="4672899" y="1541625"/>
            <a:ext cx="4134025" cy="2670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54" name="Shape 254"/>
        <p:cNvGrpSpPr/>
        <p:nvPr/>
      </p:nvGrpSpPr>
      <p:grpSpPr>
        <a:xfrm>
          <a:off x="0" y="0"/>
          <a:ext cx="0" cy="0"/>
          <a:chOff x="0" y="0"/>
          <a:chExt cx="0" cy="0"/>
        </a:xfrm>
      </p:grpSpPr>
      <p:sp>
        <p:nvSpPr>
          <p:cNvPr id="255" name="Shape 255"/>
          <p:cNvSpPr txBox="1"/>
          <p:nvPr>
            <p:ph type="title"/>
          </p:nvPr>
        </p:nvSpPr>
        <p:spPr>
          <a:xfrm>
            <a:off x="540300" y="460175"/>
            <a:ext cx="8368200" cy="948600"/>
          </a:xfrm>
          <a:prstGeom prst="rect">
            <a:avLst/>
          </a:prstGeom>
        </p:spPr>
        <p:txBody>
          <a:bodyPr anchorCtr="0" anchor="b"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indent="0" lvl="0" marL="0" rtl="0">
              <a:spcBef>
                <a:spcPts val="0"/>
              </a:spcBef>
              <a:buNone/>
            </a:pPr>
            <a:r>
              <a:rPr lang="en-GB"/>
              <a:t>` 																	</a:t>
            </a:r>
          </a:p>
          <a:p>
            <a:pPr indent="0" lvl="0" marL="0">
              <a:spcBef>
                <a:spcPts val="0"/>
              </a:spcBef>
              <a:buNone/>
            </a:pPr>
            <a:r>
              <a:rPr lang="en-GB"/>
              <a:t>HIV</a:t>
            </a:r>
          </a:p>
          <a:p>
            <a:pPr lvl="0" rtl="0">
              <a:spcBef>
                <a:spcPts val="0"/>
              </a:spcBef>
              <a:buNone/>
            </a:pPr>
            <a:r>
              <a:rPr lang="en-GB" sz="2400"/>
              <a:t>Structure of HIV</a:t>
            </a:r>
          </a:p>
          <a:p>
            <a:pPr lvl="0" rtl="0">
              <a:spcBef>
                <a:spcPts val="0"/>
              </a:spcBef>
              <a:buNone/>
            </a:pPr>
            <a:r>
              <a:t/>
            </a:r>
            <a:endParaRPr/>
          </a:p>
        </p:txBody>
      </p:sp>
      <p:pic>
        <p:nvPicPr>
          <p:cNvPr id="256" name="Shape 256"/>
          <p:cNvPicPr preferRelativeResize="0"/>
          <p:nvPr/>
        </p:nvPicPr>
        <p:blipFill>
          <a:blip r:embed="rId3">
            <a:alphaModFix/>
          </a:blip>
          <a:stretch>
            <a:fillRect/>
          </a:stretch>
        </p:blipFill>
        <p:spPr>
          <a:xfrm>
            <a:off x="540300" y="1365725"/>
            <a:ext cx="4953063" cy="3429924"/>
          </a:xfrm>
          <a:prstGeom prst="rect">
            <a:avLst/>
          </a:prstGeom>
          <a:noFill/>
          <a:ln>
            <a:noFill/>
          </a:ln>
        </p:spPr>
      </p:pic>
      <p:sp>
        <p:nvSpPr>
          <p:cNvPr id="257" name="Shape 257"/>
          <p:cNvSpPr txBox="1"/>
          <p:nvPr/>
        </p:nvSpPr>
        <p:spPr>
          <a:xfrm>
            <a:off x="5658850" y="1534675"/>
            <a:ext cx="3249600" cy="2087700"/>
          </a:xfrm>
          <a:prstGeom prst="rect">
            <a:avLst/>
          </a:prstGeom>
          <a:noFill/>
          <a:ln>
            <a:noFill/>
          </a:ln>
        </p:spPr>
        <p:txBody>
          <a:bodyPr anchorCtr="0" anchor="t" bIns="91425" lIns="91425" rIns="91425" tIns="91425">
            <a:noAutofit/>
          </a:bodyPr>
          <a:lstStyle/>
          <a:p>
            <a:pPr indent="-228600" lvl="0" marL="457200" rtl="0">
              <a:spcBef>
                <a:spcPts val="0"/>
              </a:spcBef>
              <a:buClr>
                <a:srgbClr val="F3F3F3"/>
              </a:buClr>
              <a:buChar char="●"/>
            </a:pPr>
            <a:r>
              <a:rPr lang="en-GB">
                <a:solidFill>
                  <a:srgbClr val="F3F3F3"/>
                </a:solidFill>
              </a:rPr>
              <a:t>HIV consists of 9 cells.</a:t>
            </a:r>
          </a:p>
          <a:p>
            <a:pPr lvl="0" rtl="0">
              <a:spcBef>
                <a:spcPts val="0"/>
              </a:spcBef>
              <a:buNone/>
            </a:pPr>
            <a:r>
              <a:t/>
            </a:r>
            <a:endParaRPr>
              <a:solidFill>
                <a:srgbClr val="F3F3F3"/>
              </a:solidFill>
            </a:endParaRPr>
          </a:p>
          <a:p>
            <a:pPr indent="-228600" lvl="0" marL="457200">
              <a:spcBef>
                <a:spcPts val="0"/>
              </a:spcBef>
              <a:buClr>
                <a:srgbClr val="F3F3F3"/>
              </a:buClr>
              <a:buChar char="●"/>
            </a:pPr>
            <a:r>
              <a:rPr lang="en-GB">
                <a:solidFill>
                  <a:srgbClr val="F3F3F3"/>
                </a:solidFill>
              </a:rPr>
              <a:t>It is composed of two strands of RNA, 15 types of viral proteins, and a few proteins from the last host cell it infected, all surrounded by a lipid bilayer membrane.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61" name="Shape 261"/>
        <p:cNvGrpSpPr/>
        <p:nvPr/>
      </p:nvGrpSpPr>
      <p:grpSpPr>
        <a:xfrm>
          <a:off x="0" y="0"/>
          <a:ext cx="0" cy="0"/>
          <a:chOff x="0" y="0"/>
          <a:chExt cx="0" cy="0"/>
        </a:xfrm>
      </p:grpSpPr>
      <p:sp>
        <p:nvSpPr>
          <p:cNvPr id="262" name="Shape 262"/>
          <p:cNvSpPr txBox="1"/>
          <p:nvPr>
            <p:ph type="title"/>
          </p:nvPr>
        </p:nvSpPr>
        <p:spPr>
          <a:xfrm>
            <a:off x="540300" y="460175"/>
            <a:ext cx="8368200" cy="948600"/>
          </a:xfrm>
          <a:prstGeom prst="rect">
            <a:avLst/>
          </a:prstGeom>
        </p:spPr>
        <p:txBody>
          <a:bodyPr anchorCtr="0" anchor="b"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0" lvl="0" marL="0" rtl="0">
              <a:spcBef>
                <a:spcPts val="0"/>
              </a:spcBef>
              <a:buNone/>
            </a:pPr>
            <a:r>
              <a:rPr lang="en-GB"/>
              <a:t>` 																	</a:t>
            </a:r>
          </a:p>
          <a:p>
            <a:pPr indent="0" lvl="0" marL="0" rtl="0">
              <a:spcBef>
                <a:spcPts val="0"/>
              </a:spcBef>
              <a:buNone/>
            </a:pPr>
            <a:r>
              <a:rPr lang="en-GB"/>
              <a:t>HIV</a:t>
            </a:r>
          </a:p>
          <a:p>
            <a:pPr lvl="0" rtl="0">
              <a:spcBef>
                <a:spcPts val="0"/>
              </a:spcBef>
              <a:buNone/>
            </a:pPr>
            <a:r>
              <a:rPr lang="en-GB" sz="2400"/>
              <a:t>Structure of HIV</a:t>
            </a:r>
          </a:p>
          <a:p>
            <a:pPr lvl="0" rtl="0">
              <a:spcBef>
                <a:spcPts val="0"/>
              </a:spcBef>
              <a:buNone/>
            </a:pPr>
            <a:r>
              <a:t/>
            </a:r>
            <a:endParaRPr/>
          </a:p>
        </p:txBody>
      </p:sp>
      <p:sp>
        <p:nvSpPr>
          <p:cNvPr id="263" name="Shape 263"/>
          <p:cNvSpPr txBox="1"/>
          <p:nvPr/>
        </p:nvSpPr>
        <p:spPr>
          <a:xfrm>
            <a:off x="311025" y="1408775"/>
            <a:ext cx="8270400" cy="2933100"/>
          </a:xfrm>
          <a:prstGeom prst="rect">
            <a:avLst/>
          </a:prstGeom>
          <a:noFill/>
          <a:ln>
            <a:noFill/>
          </a:ln>
        </p:spPr>
        <p:txBody>
          <a:bodyPr anchorCtr="0" anchor="t" bIns="91425" lIns="91425" rIns="91425" tIns="91425">
            <a:noAutofit/>
          </a:bodyPr>
          <a:lstStyle/>
          <a:p>
            <a:pPr indent="-228600" lvl="0" marL="457200" rtl="0">
              <a:spcBef>
                <a:spcPts val="0"/>
              </a:spcBef>
              <a:buClr>
                <a:srgbClr val="F3F3F3"/>
              </a:buClr>
              <a:buChar char="●"/>
            </a:pPr>
            <a:r>
              <a:rPr lang="en-GB">
                <a:solidFill>
                  <a:srgbClr val="F3F3F3"/>
                </a:solidFill>
              </a:rPr>
              <a:t>hiv is a member of a class known as Retroviruses. These viruses store their genetic information as ribonucleic acid (RNA), unlike most viruses which store their genetic information as deoxyribonucleic acid (DNA). Before viral replication can take place, the RNA must be converted to DNA by reverse transcription, hence the Latin term Retro, meaning 'turning back'.</a:t>
            </a:r>
          </a:p>
          <a:p>
            <a:pPr lvl="0" rtl="0">
              <a:spcBef>
                <a:spcPts val="0"/>
              </a:spcBef>
              <a:buNone/>
            </a:pPr>
            <a:r>
              <a:t/>
            </a:r>
            <a:endParaRPr>
              <a:solidFill>
                <a:srgbClr val="F3F3F3"/>
              </a:solidFill>
            </a:endParaRPr>
          </a:p>
          <a:p>
            <a:pPr indent="-228600" lvl="0" marL="457200" rtl="0">
              <a:spcBef>
                <a:spcPts val="0"/>
              </a:spcBef>
              <a:buClr>
                <a:srgbClr val="F3F3F3"/>
              </a:buClr>
              <a:buChar char="●"/>
            </a:pPr>
            <a:r>
              <a:rPr lang="en-GB">
                <a:solidFill>
                  <a:srgbClr val="F3F3F3"/>
                </a:solidFill>
              </a:rPr>
              <a:t>hiv comprises an outer envelope consisting of a lipid bilayer with spikes of glycoproteins (gp), gp41 and gp120. These glycoproteins are linked in such a way that gp120 protrudes from the surface of the virus. Inside this envelope is a nucleocapsid (p 17), which surrounds a central core of protein, p24. Within this core, are two copies of single-stranded RNA (the virus genome). Proteins, p7 and p9, are bound to the RNA and are believed to be involved in regulation of gene expression. Multiple molecules of the enzyme, reverse transcriptase (R T), are also found in the core. This enzyme is responsible for converting the viral RNA into proviral DNA. </a:t>
            </a:r>
            <a:br>
              <a:rPr lang="en-GB">
                <a:solidFill>
                  <a:srgbClr val="F3F3F3"/>
                </a:solidFill>
              </a:rPr>
            </a:b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67" name="Shape 267"/>
        <p:cNvGrpSpPr/>
        <p:nvPr/>
      </p:nvGrpSpPr>
      <p:grpSpPr>
        <a:xfrm>
          <a:off x="0" y="0"/>
          <a:ext cx="0" cy="0"/>
          <a:chOff x="0" y="0"/>
          <a:chExt cx="0" cy="0"/>
        </a:xfrm>
      </p:grpSpPr>
      <p:sp>
        <p:nvSpPr>
          <p:cNvPr id="268" name="Shape 268"/>
          <p:cNvSpPr txBox="1"/>
          <p:nvPr>
            <p:ph type="title"/>
          </p:nvPr>
        </p:nvSpPr>
        <p:spPr>
          <a:xfrm>
            <a:off x="540300" y="460175"/>
            <a:ext cx="8368200" cy="948600"/>
          </a:xfrm>
          <a:prstGeom prst="rect">
            <a:avLst/>
          </a:prstGeom>
        </p:spPr>
        <p:txBody>
          <a:bodyPr anchorCtr="0" anchor="b"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0" lvl="0" marL="0" rtl="0">
              <a:spcBef>
                <a:spcPts val="0"/>
              </a:spcBef>
              <a:buNone/>
            </a:pPr>
            <a:r>
              <a:rPr lang="en-GB"/>
              <a:t>` 																	</a:t>
            </a:r>
          </a:p>
          <a:p>
            <a:pPr indent="0" lvl="0" marL="0" rtl="0">
              <a:spcBef>
                <a:spcPts val="0"/>
              </a:spcBef>
              <a:buNone/>
            </a:pPr>
            <a:r>
              <a:rPr lang="en-GB"/>
              <a:t>HIV</a:t>
            </a:r>
          </a:p>
          <a:p>
            <a:pPr lvl="0" rtl="0">
              <a:spcBef>
                <a:spcPts val="0"/>
              </a:spcBef>
              <a:buNone/>
            </a:pPr>
            <a:r>
              <a:rPr lang="en-GB" sz="2400"/>
              <a:t>How </a:t>
            </a:r>
            <a:r>
              <a:rPr lang="en-GB" sz="2400"/>
              <a:t>HIV attacks a cell ???</a:t>
            </a:r>
          </a:p>
          <a:p>
            <a:pPr lvl="0" rtl="0">
              <a:spcBef>
                <a:spcPts val="0"/>
              </a:spcBef>
              <a:buNone/>
            </a:pPr>
            <a:r>
              <a:t/>
            </a:r>
            <a:endParaRPr/>
          </a:p>
        </p:txBody>
      </p:sp>
      <p:pic>
        <p:nvPicPr>
          <p:cNvPr id="269" name="Shape 269"/>
          <p:cNvPicPr preferRelativeResize="0"/>
          <p:nvPr/>
        </p:nvPicPr>
        <p:blipFill>
          <a:blip r:embed="rId3">
            <a:alphaModFix/>
          </a:blip>
          <a:stretch>
            <a:fillRect/>
          </a:stretch>
        </p:blipFill>
        <p:spPr>
          <a:xfrm>
            <a:off x="152400" y="1555274"/>
            <a:ext cx="6856749" cy="1964250"/>
          </a:xfrm>
          <a:prstGeom prst="rect">
            <a:avLst/>
          </a:prstGeom>
          <a:noFill/>
          <a:ln>
            <a:noFill/>
          </a:ln>
        </p:spPr>
      </p:pic>
      <p:sp>
        <p:nvSpPr>
          <p:cNvPr id="270" name="Shape 270"/>
          <p:cNvSpPr txBox="1"/>
          <p:nvPr/>
        </p:nvSpPr>
        <p:spPr>
          <a:xfrm>
            <a:off x="586450" y="4030925"/>
            <a:ext cx="6422700" cy="5970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Char char="●"/>
            </a:pPr>
            <a:r>
              <a:rPr lang="en-GB">
                <a:solidFill>
                  <a:srgbClr val="FFFFFF"/>
                </a:solidFill>
              </a:rPr>
              <a:t>HIV only infects certain types of cells. In general, these are cells which carry CD4 receptors on their surface.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74" name="Shape 274"/>
        <p:cNvGrpSpPr/>
        <p:nvPr/>
      </p:nvGrpSpPr>
      <p:grpSpPr>
        <a:xfrm>
          <a:off x="0" y="0"/>
          <a:ext cx="0" cy="0"/>
          <a:chOff x="0" y="0"/>
          <a:chExt cx="0" cy="0"/>
        </a:xfrm>
      </p:grpSpPr>
      <p:sp>
        <p:nvSpPr>
          <p:cNvPr id="275" name="Shape 275"/>
          <p:cNvSpPr txBox="1"/>
          <p:nvPr>
            <p:ph type="title"/>
          </p:nvPr>
        </p:nvSpPr>
        <p:spPr>
          <a:xfrm>
            <a:off x="540300" y="460175"/>
            <a:ext cx="8368200" cy="948600"/>
          </a:xfrm>
          <a:prstGeom prst="rect">
            <a:avLst/>
          </a:prstGeom>
        </p:spPr>
        <p:txBody>
          <a:bodyPr anchorCtr="0" anchor="b"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0" lvl="0" marL="0" rtl="0">
              <a:spcBef>
                <a:spcPts val="0"/>
              </a:spcBef>
              <a:buNone/>
            </a:pPr>
            <a:r>
              <a:rPr lang="en-GB"/>
              <a:t>` 																	</a:t>
            </a:r>
          </a:p>
          <a:p>
            <a:pPr indent="0" lvl="0" marL="0" rtl="0">
              <a:spcBef>
                <a:spcPts val="0"/>
              </a:spcBef>
              <a:buNone/>
            </a:pPr>
            <a:r>
              <a:rPr lang="en-GB"/>
              <a:t>HIV</a:t>
            </a:r>
          </a:p>
          <a:p>
            <a:pPr lvl="0" rtl="0">
              <a:spcBef>
                <a:spcPts val="0"/>
              </a:spcBef>
              <a:buNone/>
            </a:pPr>
            <a:r>
              <a:rPr lang="en-GB" sz="2400"/>
              <a:t>How HIV attacks a cell ???</a:t>
            </a:r>
          </a:p>
          <a:p>
            <a:pPr lvl="0" rtl="0">
              <a:spcBef>
                <a:spcPts val="0"/>
              </a:spcBef>
              <a:buNone/>
            </a:pPr>
            <a:r>
              <a:t/>
            </a:r>
            <a:endParaRPr/>
          </a:p>
        </p:txBody>
      </p:sp>
      <p:sp>
        <p:nvSpPr>
          <p:cNvPr id="276" name="Shape 276"/>
          <p:cNvSpPr txBox="1"/>
          <p:nvPr/>
        </p:nvSpPr>
        <p:spPr>
          <a:xfrm>
            <a:off x="373250" y="1561350"/>
            <a:ext cx="8314800" cy="32514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Char char="●"/>
            </a:pPr>
            <a:r>
              <a:rPr lang="en-GB">
                <a:solidFill>
                  <a:srgbClr val="FFFFFF"/>
                </a:solidFill>
              </a:rPr>
              <a:t>Some cells in the immune system have these receptors, in particular, T4-lymphocytes or T-helper cells. These cells are often referred to as CD4 cells or T4 cells. Other cells carrying the CD4 receptor include other white blood cells (monocytes and macrophages), glial cells in the brain, chromaffin cells in the intestines and Langerhans' cells in the skin. All of these cell types have been shown to be infected with HIV. It has also been shown, however, that cells which do not bear the CD4 receptor may still be infected by HIV which raises the possibility that other cellular receptors for the virus may exist.</a:t>
            </a:r>
            <a:br>
              <a:rPr lang="en-GB">
                <a:solidFill>
                  <a:srgbClr val="FFFFFF"/>
                </a:solidFill>
              </a:rPr>
            </a:br>
          </a:p>
          <a:p>
            <a:pPr indent="-228600" lvl="0" marL="457200" rtl="0">
              <a:spcBef>
                <a:spcPts val="0"/>
              </a:spcBef>
              <a:buClr>
                <a:srgbClr val="FFFFFF"/>
              </a:buClr>
              <a:buChar char="●"/>
            </a:pPr>
            <a:r>
              <a:rPr lang="en-GB">
                <a:solidFill>
                  <a:srgbClr val="FFFFFF"/>
                </a:solidFill>
              </a:rPr>
              <a:t>When HIV comes into contact with T-Lymphocytes(CD4 cells), the spikes of gp120 'slot into' the CD4 receptors (like a lock and key) allowing binding of the virus to the host cell. Once inside the cell, the virus loses its outer envelope and its contents are released into the host cell's cytoplasm, the most important of which, are the viral RNA and reverse transcriptase. Using the viral RNA as a template, reverse transcriptase catalyses the production of a single, complementary strand of DNA from nucleotides in the host cell.</a:t>
            </a:r>
            <a:br>
              <a:rPr lang="en-GB">
                <a:solidFill>
                  <a:srgbClr val="FFFFFF"/>
                </a:solidFill>
              </a:rPr>
            </a:b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80" name="Shape 280"/>
        <p:cNvGrpSpPr/>
        <p:nvPr/>
      </p:nvGrpSpPr>
      <p:grpSpPr>
        <a:xfrm>
          <a:off x="0" y="0"/>
          <a:ext cx="0" cy="0"/>
          <a:chOff x="0" y="0"/>
          <a:chExt cx="0" cy="0"/>
        </a:xfrm>
      </p:grpSpPr>
      <p:sp>
        <p:nvSpPr>
          <p:cNvPr id="281" name="Shape 281"/>
          <p:cNvSpPr txBox="1"/>
          <p:nvPr>
            <p:ph type="title"/>
          </p:nvPr>
        </p:nvSpPr>
        <p:spPr>
          <a:xfrm>
            <a:off x="540300" y="460175"/>
            <a:ext cx="8368200" cy="948600"/>
          </a:xfrm>
          <a:prstGeom prst="rect">
            <a:avLst/>
          </a:prstGeom>
        </p:spPr>
        <p:txBody>
          <a:bodyPr anchorCtr="0" anchor="b"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0" lvl="0" marL="0" rtl="0">
              <a:spcBef>
                <a:spcPts val="0"/>
              </a:spcBef>
              <a:buNone/>
            </a:pPr>
            <a:r>
              <a:rPr lang="en-GB"/>
              <a:t>` 																	</a:t>
            </a:r>
          </a:p>
          <a:p>
            <a:pPr indent="0" lvl="0" marL="0" rtl="0">
              <a:spcBef>
                <a:spcPts val="0"/>
              </a:spcBef>
              <a:buNone/>
            </a:pPr>
            <a:r>
              <a:rPr lang="en-GB"/>
              <a:t>HIV</a:t>
            </a:r>
          </a:p>
          <a:p>
            <a:pPr lvl="0" rtl="0">
              <a:spcBef>
                <a:spcPts val="0"/>
              </a:spcBef>
              <a:buNone/>
            </a:pPr>
            <a:r>
              <a:rPr lang="en-GB" sz="2400"/>
              <a:t>How HIV attacks a cell ???</a:t>
            </a:r>
          </a:p>
          <a:p>
            <a:pPr lvl="0" rtl="0">
              <a:spcBef>
                <a:spcPts val="0"/>
              </a:spcBef>
              <a:buNone/>
            </a:pPr>
            <a:r>
              <a:t/>
            </a:r>
            <a:endParaRPr/>
          </a:p>
        </p:txBody>
      </p:sp>
      <p:pic>
        <p:nvPicPr>
          <p:cNvPr id="282" name="Shape 282"/>
          <p:cNvPicPr preferRelativeResize="0"/>
          <p:nvPr/>
        </p:nvPicPr>
        <p:blipFill>
          <a:blip r:embed="rId3">
            <a:alphaModFix/>
          </a:blip>
          <a:stretch>
            <a:fillRect/>
          </a:stretch>
        </p:blipFill>
        <p:spPr>
          <a:xfrm>
            <a:off x="152400" y="1561175"/>
            <a:ext cx="7234333" cy="3429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86" name="Shape 286"/>
        <p:cNvGrpSpPr/>
        <p:nvPr/>
      </p:nvGrpSpPr>
      <p:grpSpPr>
        <a:xfrm>
          <a:off x="0" y="0"/>
          <a:ext cx="0" cy="0"/>
          <a:chOff x="0" y="0"/>
          <a:chExt cx="0" cy="0"/>
        </a:xfrm>
      </p:grpSpPr>
      <p:sp>
        <p:nvSpPr>
          <p:cNvPr id="287" name="Shape 287"/>
          <p:cNvSpPr txBox="1"/>
          <p:nvPr>
            <p:ph type="title"/>
          </p:nvPr>
        </p:nvSpPr>
        <p:spPr>
          <a:xfrm>
            <a:off x="540300" y="460175"/>
            <a:ext cx="8368200" cy="948600"/>
          </a:xfrm>
          <a:prstGeom prst="rect">
            <a:avLst/>
          </a:prstGeom>
        </p:spPr>
        <p:txBody>
          <a:bodyPr anchorCtr="0" anchor="b"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0" lvl="0" marL="0" rtl="0">
              <a:spcBef>
                <a:spcPts val="0"/>
              </a:spcBef>
              <a:buNone/>
            </a:pPr>
            <a:r>
              <a:rPr lang="en-GB"/>
              <a:t>` 																	</a:t>
            </a:r>
          </a:p>
          <a:p>
            <a:pPr indent="0" lvl="0" marL="0" rtl="0">
              <a:spcBef>
                <a:spcPts val="0"/>
              </a:spcBef>
              <a:buNone/>
            </a:pPr>
            <a:r>
              <a:rPr lang="en-GB"/>
              <a:t>HIV</a:t>
            </a:r>
          </a:p>
          <a:p>
            <a:pPr lvl="0" rtl="0">
              <a:spcBef>
                <a:spcPts val="0"/>
              </a:spcBef>
              <a:buNone/>
            </a:pPr>
            <a:r>
              <a:rPr lang="en-GB" sz="2400"/>
              <a:t>How HIV attacks a cell ???</a:t>
            </a:r>
          </a:p>
          <a:p>
            <a:pPr lvl="0" rtl="0">
              <a:spcBef>
                <a:spcPts val="0"/>
              </a:spcBef>
              <a:buNone/>
            </a:pPr>
            <a:r>
              <a:t/>
            </a:r>
            <a:endParaRPr/>
          </a:p>
        </p:txBody>
      </p:sp>
      <p:sp>
        <p:nvSpPr>
          <p:cNvPr id="288" name="Shape 288"/>
          <p:cNvSpPr txBox="1"/>
          <p:nvPr/>
        </p:nvSpPr>
        <p:spPr>
          <a:xfrm>
            <a:off x="1012850" y="1641275"/>
            <a:ext cx="7320000" cy="25941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Char char="●"/>
            </a:pPr>
            <a:r>
              <a:rPr lang="en-GB">
                <a:solidFill>
                  <a:srgbClr val="FFFFFF"/>
                </a:solidFill>
              </a:rPr>
              <a:t>DNA is constructed of units called nucleotides. Each nucleotide is  made up of a base (either adenine, guanine, thymine, or cytosine), a sugar and a phosphate molecule. The sequence in which the bases occur determines the genetic code of the virus. RNA differs from DNA in that uracil replaces thymine as a base and the sugar molecule is different. Once the single strand of DNA has been produced, it  acts as a template in the production of a second strand of DNA. This replication step is  also catalysed by reverse transcriptase and the resulting double-stranded DNA is  known as proviral DNA. This is then incorporated into the DNA of the host cell by the viral enzyme, integrase. It is this integration of the viral genetic material into the host cell's own genetic material that makes eradication of the virus, without damage to the host cell, a formidable goal.</a:t>
            </a:r>
            <a:br>
              <a:rPr lang="en-GB">
                <a:solidFill>
                  <a:srgbClr val="FFFFFF"/>
                </a:solidFill>
              </a:rPr>
            </a:b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92" name="Shape 292"/>
        <p:cNvGrpSpPr/>
        <p:nvPr/>
      </p:nvGrpSpPr>
      <p:grpSpPr>
        <a:xfrm>
          <a:off x="0" y="0"/>
          <a:ext cx="0" cy="0"/>
          <a:chOff x="0" y="0"/>
          <a:chExt cx="0" cy="0"/>
        </a:xfrm>
      </p:grpSpPr>
      <p:sp>
        <p:nvSpPr>
          <p:cNvPr id="293" name="Shape 293"/>
          <p:cNvSpPr txBox="1"/>
          <p:nvPr>
            <p:ph type="title"/>
          </p:nvPr>
        </p:nvSpPr>
        <p:spPr>
          <a:xfrm>
            <a:off x="540300" y="460175"/>
            <a:ext cx="8368200" cy="948600"/>
          </a:xfrm>
          <a:prstGeom prst="rect">
            <a:avLst/>
          </a:prstGeom>
        </p:spPr>
        <p:txBody>
          <a:bodyPr anchorCtr="0" anchor="b"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0" lvl="0" marL="0" rtl="0">
              <a:spcBef>
                <a:spcPts val="0"/>
              </a:spcBef>
              <a:buNone/>
            </a:pPr>
            <a:r>
              <a:rPr lang="en-GB"/>
              <a:t>` 																	</a:t>
            </a:r>
          </a:p>
          <a:p>
            <a:pPr indent="0" lvl="0" marL="0" rtl="0">
              <a:spcBef>
                <a:spcPts val="0"/>
              </a:spcBef>
              <a:buNone/>
            </a:pPr>
            <a:r>
              <a:rPr lang="en-GB"/>
              <a:t>HIV</a:t>
            </a:r>
          </a:p>
          <a:p>
            <a:pPr lvl="0" rtl="0">
              <a:spcBef>
                <a:spcPts val="0"/>
              </a:spcBef>
              <a:buNone/>
            </a:pPr>
            <a:r>
              <a:rPr lang="en-GB" sz="2400"/>
              <a:t>How HIV attacks a cell ???</a:t>
            </a:r>
          </a:p>
          <a:p>
            <a:pPr lvl="0" rtl="0">
              <a:spcBef>
                <a:spcPts val="0"/>
              </a:spcBef>
              <a:buNone/>
            </a:pPr>
            <a:r>
              <a:t/>
            </a:r>
            <a:endParaRPr/>
          </a:p>
        </p:txBody>
      </p:sp>
      <p:sp>
        <p:nvSpPr>
          <p:cNvPr id="294" name="Shape 294"/>
          <p:cNvSpPr txBox="1"/>
          <p:nvPr/>
        </p:nvSpPr>
        <p:spPr>
          <a:xfrm>
            <a:off x="1012850" y="1641275"/>
            <a:ext cx="7320000" cy="25941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Char char="●"/>
            </a:pPr>
            <a:r>
              <a:rPr lang="en-GB">
                <a:solidFill>
                  <a:srgbClr val="FFFFFF"/>
                </a:solidFill>
              </a:rPr>
              <a:t>Effectively, the virus has now hijacked the host cell's own replication system. As a result, when the cellular DNA is transcribed, so is the viral DNA to form an RNA transcript. Further processing of this RNA into messenger RNA (mRNA) and genomic viral RNA occurs.</a:t>
            </a:r>
            <a:br>
              <a:rPr lang="en-GB">
                <a:solidFill>
                  <a:srgbClr val="FFFFFF"/>
                </a:solidFill>
              </a:rPr>
            </a:br>
          </a:p>
          <a:p>
            <a:pPr indent="-228600" lvl="0" marL="457200" rtl="0">
              <a:spcBef>
                <a:spcPts val="0"/>
              </a:spcBef>
              <a:buClr>
                <a:srgbClr val="FFFFFF"/>
              </a:buClr>
              <a:buChar char="●"/>
            </a:pPr>
            <a:r>
              <a:rPr lang="en-GB">
                <a:solidFill>
                  <a:srgbClr val="FFFFFF"/>
                </a:solidFill>
              </a:rPr>
              <a:t>The viral mRNA is then translated into viral proteins, which along with the genomic RNA, are assembled into new virus particles. This last stage requires the viral enzyme, protease. Finally, the new viral particles are released from the infected cell </a:t>
            </a:r>
            <a:br>
              <a:rPr lang="en-GB">
                <a:solidFill>
                  <a:srgbClr val="FFFFFF"/>
                </a:solidFill>
              </a:rPr>
            </a:br>
            <a:r>
              <a:rPr lang="en-GB">
                <a:solidFill>
                  <a:srgbClr val="FFFFFF"/>
                </a:solidFill>
              </a:rPr>
              <a:t>and go on to infect other cells in the body.</a:t>
            </a:r>
            <a:br>
              <a:rPr lang="en-GB">
                <a:solidFill>
                  <a:srgbClr val="FFFFFF"/>
                </a:solidFill>
              </a:rPr>
            </a:b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98" name="Shape 298"/>
        <p:cNvGrpSpPr/>
        <p:nvPr/>
      </p:nvGrpSpPr>
      <p:grpSpPr>
        <a:xfrm>
          <a:off x="0" y="0"/>
          <a:ext cx="0" cy="0"/>
          <a:chOff x="0" y="0"/>
          <a:chExt cx="0" cy="0"/>
        </a:xfrm>
      </p:grpSpPr>
      <p:sp>
        <p:nvSpPr>
          <p:cNvPr id="299" name="Shape 299"/>
          <p:cNvSpPr txBox="1"/>
          <p:nvPr>
            <p:ph type="title"/>
          </p:nvPr>
        </p:nvSpPr>
        <p:spPr>
          <a:xfrm>
            <a:off x="228475" y="1206750"/>
            <a:ext cx="4715400" cy="2730000"/>
          </a:xfrm>
          <a:prstGeom prst="rect">
            <a:avLst/>
          </a:prstGeom>
        </p:spPr>
        <p:txBody>
          <a:bodyPr anchorCtr="0" anchor="t" bIns="91425" lIns="91425" rIns="91425" tIns="91425">
            <a:noAutofit/>
          </a:bodyPr>
          <a:lstStyle/>
          <a:p>
            <a:pPr lvl="0">
              <a:spcBef>
                <a:spcPts val="0"/>
              </a:spcBef>
              <a:buClr>
                <a:schemeClr val="dk1"/>
              </a:buClr>
              <a:buSzPct val="34375"/>
              <a:buFont typeface="Arial"/>
              <a:buNone/>
            </a:pPr>
            <a:r>
              <a:rPr lang="en-GB" sz="3200">
                <a:solidFill>
                  <a:srgbClr val="FFFFFF"/>
                </a:solidFill>
              </a:rPr>
              <a:t>How it occurs ?</a:t>
            </a:r>
          </a:p>
          <a:p>
            <a:pPr lvl="0">
              <a:spcBef>
                <a:spcPts val="0"/>
              </a:spcBef>
              <a:buClr>
                <a:schemeClr val="dk1"/>
              </a:buClr>
              <a:buSzPct val="34375"/>
              <a:buFont typeface="Arial"/>
              <a:buNone/>
            </a:pPr>
            <a:r>
              <a:t/>
            </a:r>
            <a:endParaRPr sz="3200">
              <a:solidFill>
                <a:srgbClr val="FFFFFF"/>
              </a:solidFill>
            </a:endParaRPr>
          </a:p>
          <a:p>
            <a:pPr lvl="0">
              <a:spcBef>
                <a:spcPts val="0"/>
              </a:spcBef>
              <a:buClr>
                <a:schemeClr val="dk1"/>
              </a:buClr>
              <a:buSzPct val="34375"/>
              <a:buFont typeface="Arial"/>
              <a:buNone/>
            </a:pPr>
            <a:r>
              <a:rPr lang="en-GB" sz="3200">
                <a:solidFill>
                  <a:srgbClr val="FFFFFF"/>
                </a:solidFill>
              </a:rPr>
              <a:t>Which are the modes of</a:t>
            </a:r>
          </a:p>
          <a:p>
            <a:pPr lvl="0">
              <a:spcBef>
                <a:spcPts val="0"/>
              </a:spcBef>
              <a:buNone/>
            </a:pPr>
            <a:r>
              <a:rPr lang="en-GB" sz="3200">
                <a:solidFill>
                  <a:srgbClr val="FFFFFF"/>
                </a:solidFill>
              </a:rPr>
              <a:t>Transmission ? </a:t>
            </a:r>
          </a:p>
        </p:txBody>
      </p:sp>
      <p:sp>
        <p:nvSpPr>
          <p:cNvPr id="300" name="Shape 300"/>
          <p:cNvSpPr txBox="1"/>
          <p:nvPr/>
        </p:nvSpPr>
        <p:spPr>
          <a:xfrm>
            <a:off x="228475" y="94500"/>
            <a:ext cx="3454500" cy="888900"/>
          </a:xfrm>
          <a:prstGeom prst="rect">
            <a:avLst/>
          </a:prstGeom>
          <a:noFill/>
          <a:ln>
            <a:noFill/>
          </a:ln>
        </p:spPr>
        <p:txBody>
          <a:bodyPr anchorCtr="0" anchor="t" bIns="91425" lIns="91425" rIns="91425" tIns="91425">
            <a:noAutofit/>
          </a:bodyPr>
          <a:lstStyle/>
          <a:p>
            <a:pPr lvl="0">
              <a:spcBef>
                <a:spcPts val="0"/>
              </a:spcBef>
              <a:buNone/>
            </a:pPr>
            <a:r>
              <a:rPr b="1" lang="en-GB" sz="4800">
                <a:solidFill>
                  <a:srgbClr val="FFFFFF"/>
                </a:solidFill>
              </a:rPr>
              <a:t>HIV</a:t>
            </a:r>
          </a:p>
        </p:txBody>
      </p:sp>
      <p:pic>
        <p:nvPicPr>
          <p:cNvPr id="301" name="Shape 301"/>
          <p:cNvPicPr preferRelativeResize="0"/>
          <p:nvPr/>
        </p:nvPicPr>
        <p:blipFill>
          <a:blip r:embed="rId3">
            <a:alphaModFix/>
          </a:blip>
          <a:stretch>
            <a:fillRect/>
          </a:stretch>
        </p:blipFill>
        <p:spPr>
          <a:xfrm>
            <a:off x="4943875" y="746687"/>
            <a:ext cx="3895324" cy="36501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187" name="Shape 187"/>
        <p:cNvGrpSpPr/>
        <p:nvPr/>
      </p:nvGrpSpPr>
      <p:grpSpPr>
        <a:xfrm>
          <a:off x="0" y="0"/>
          <a:ext cx="0" cy="0"/>
          <a:chOff x="0" y="0"/>
          <a:chExt cx="0" cy="0"/>
        </a:xfrm>
      </p:grpSpPr>
      <p:sp>
        <p:nvSpPr>
          <p:cNvPr id="188" name="Shape 188"/>
          <p:cNvSpPr txBox="1"/>
          <p:nvPr>
            <p:ph type="title"/>
          </p:nvPr>
        </p:nvSpPr>
        <p:spPr>
          <a:xfrm>
            <a:off x="387900" y="458025"/>
            <a:ext cx="8368200" cy="849900"/>
          </a:xfrm>
          <a:prstGeom prst="rect">
            <a:avLst/>
          </a:prstGeom>
        </p:spPr>
        <p:txBody>
          <a:bodyPr anchorCtr="0" anchor="b" bIns="91425" lIns="91425" rIns="91425" tIns="91425">
            <a:noAutofit/>
          </a:bodyPr>
          <a:lstStyle/>
          <a:p>
            <a:pPr lvl="0" rtl="0">
              <a:spcBef>
                <a:spcPts val="0"/>
              </a:spcBef>
              <a:buNone/>
            </a:pPr>
            <a:r>
              <a:rPr lang="en-GB"/>
              <a:t>Group Members :- </a:t>
            </a:r>
          </a:p>
        </p:txBody>
      </p:sp>
      <p:sp>
        <p:nvSpPr>
          <p:cNvPr id="189" name="Shape 189"/>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rPr lang="en-GB"/>
              <a:t>• 	 201401047 - Nachiket Trivedi </a:t>
            </a:r>
          </a:p>
          <a:p>
            <a:pPr lvl="0">
              <a:spcBef>
                <a:spcPts val="0"/>
              </a:spcBef>
              <a:buNone/>
            </a:pPr>
            <a:r>
              <a:rPr lang="en-GB"/>
              <a:t>• 	201401138 - Dhaval Prajapati</a:t>
            </a:r>
          </a:p>
          <a:p>
            <a:pPr lvl="0">
              <a:spcBef>
                <a:spcPts val="0"/>
              </a:spcBef>
              <a:buNone/>
            </a:pPr>
            <a:r>
              <a:rPr lang="en-GB"/>
              <a:t>•  	201401438 - Adwait Gandhi </a:t>
            </a:r>
          </a:p>
          <a:p>
            <a:pPr lvl="0">
              <a:spcBef>
                <a:spcPts val="0"/>
              </a:spcBef>
              <a:buNone/>
            </a:pPr>
            <a:r>
              <a:rPr lang="en-GB"/>
              <a:t>•	201401444 - Vatsal Thakkar </a:t>
            </a:r>
          </a:p>
          <a:p>
            <a:pPr lvl="0" rtl="0">
              <a:spcBef>
                <a:spcPts val="0"/>
              </a:spcBef>
              <a:buNone/>
            </a:pPr>
            <a:r>
              <a:rPr lang="en-GB"/>
              <a:t>• 	201401456 - Mihir Limbachia</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solidFill>
                <a:srgbClr val="FFFFFF"/>
              </a:solidFill>
            </a:endParaRPr>
          </a:p>
        </p:txBody>
      </p:sp>
      <p:pic>
        <p:nvPicPr>
          <p:cNvPr id="307" name="Shape 30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11" name="Shape 311"/>
        <p:cNvGrpSpPr/>
        <p:nvPr/>
      </p:nvGrpSpPr>
      <p:grpSpPr>
        <a:xfrm>
          <a:off x="0" y="0"/>
          <a:ext cx="0" cy="0"/>
          <a:chOff x="0" y="0"/>
          <a:chExt cx="0" cy="0"/>
        </a:xfrm>
      </p:grpSpPr>
      <p:sp>
        <p:nvSpPr>
          <p:cNvPr id="312" name="Shape 312"/>
          <p:cNvSpPr txBox="1"/>
          <p:nvPr>
            <p:ph type="title"/>
          </p:nvPr>
        </p:nvSpPr>
        <p:spPr>
          <a:xfrm>
            <a:off x="311700" y="217975"/>
            <a:ext cx="8520600" cy="745800"/>
          </a:xfrm>
          <a:prstGeom prst="rect">
            <a:avLst/>
          </a:prstGeom>
        </p:spPr>
        <p:txBody>
          <a:bodyPr anchorCtr="0" anchor="ctr" bIns="91425" lIns="91425" rIns="91425" tIns="91425">
            <a:noAutofit/>
          </a:bodyPr>
          <a:lstStyle/>
          <a:p>
            <a:pPr lvl="0">
              <a:spcBef>
                <a:spcPts val="0"/>
              </a:spcBef>
              <a:buNone/>
            </a:pPr>
            <a:r>
              <a:rPr lang="en-GB">
                <a:solidFill>
                  <a:srgbClr val="FFFFFF"/>
                </a:solidFill>
              </a:rPr>
              <a:t>Myths….</a:t>
            </a:r>
          </a:p>
        </p:txBody>
      </p:sp>
      <p:pic>
        <p:nvPicPr>
          <p:cNvPr id="313" name="Shape 313"/>
          <p:cNvPicPr preferRelativeResize="0"/>
          <p:nvPr/>
        </p:nvPicPr>
        <p:blipFill>
          <a:blip r:embed="rId3">
            <a:alphaModFix/>
          </a:blip>
          <a:stretch>
            <a:fillRect/>
          </a:stretch>
        </p:blipFill>
        <p:spPr>
          <a:xfrm>
            <a:off x="435887" y="1067925"/>
            <a:ext cx="8272225" cy="3693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17" name="Shape 317"/>
        <p:cNvGrpSpPr/>
        <p:nvPr/>
      </p:nvGrpSpPr>
      <p:grpSpPr>
        <a:xfrm>
          <a:off x="0" y="0"/>
          <a:ext cx="0" cy="0"/>
          <a:chOff x="0" y="0"/>
          <a:chExt cx="0" cy="0"/>
        </a:xfrm>
      </p:grpSpPr>
      <p:sp>
        <p:nvSpPr>
          <p:cNvPr id="318" name="Shape 318"/>
          <p:cNvSpPr txBox="1"/>
          <p:nvPr>
            <p:ph type="title"/>
          </p:nvPr>
        </p:nvSpPr>
        <p:spPr>
          <a:xfrm>
            <a:off x="0" y="1814875"/>
            <a:ext cx="5270100" cy="1119600"/>
          </a:xfrm>
          <a:prstGeom prst="rect">
            <a:avLst/>
          </a:prstGeom>
        </p:spPr>
        <p:txBody>
          <a:bodyPr anchorCtr="0" anchor="ctr" bIns="91425" lIns="91425" rIns="91425" tIns="91425">
            <a:noAutofit/>
          </a:bodyPr>
          <a:lstStyle/>
          <a:p>
            <a:pPr lvl="0" rtl="0">
              <a:spcBef>
                <a:spcPts val="0"/>
              </a:spcBef>
              <a:buNone/>
            </a:pPr>
            <a:r>
              <a:rPr lang="en-GB">
                <a:solidFill>
                  <a:srgbClr val="FFFFFF"/>
                </a:solidFill>
              </a:rPr>
              <a:t>How it affects our body ?</a:t>
            </a:r>
          </a:p>
        </p:txBody>
      </p:sp>
      <p:pic>
        <p:nvPicPr>
          <p:cNvPr id="319" name="Shape 319"/>
          <p:cNvPicPr preferRelativeResize="0"/>
          <p:nvPr/>
        </p:nvPicPr>
        <p:blipFill>
          <a:blip r:embed="rId3">
            <a:alphaModFix/>
          </a:blip>
          <a:stretch>
            <a:fillRect/>
          </a:stretch>
        </p:blipFill>
        <p:spPr>
          <a:xfrm>
            <a:off x="5270225" y="1111674"/>
            <a:ext cx="3563950" cy="3134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600">
                <a:solidFill>
                  <a:srgbClr val="FFFFFF"/>
                </a:solidFill>
              </a:rPr>
              <a:t>What is the solution of HIV?</a:t>
            </a:r>
          </a:p>
        </p:txBody>
      </p:sp>
      <p:pic>
        <p:nvPicPr>
          <p:cNvPr id="325" name="Shape 325"/>
          <p:cNvPicPr preferRelativeResize="0"/>
          <p:nvPr/>
        </p:nvPicPr>
        <p:blipFill>
          <a:blip r:embed="rId3">
            <a:alphaModFix/>
          </a:blip>
          <a:stretch>
            <a:fillRect/>
          </a:stretch>
        </p:blipFill>
        <p:spPr>
          <a:xfrm>
            <a:off x="751650" y="1170125"/>
            <a:ext cx="4075600" cy="3372000"/>
          </a:xfrm>
          <a:prstGeom prst="rect">
            <a:avLst/>
          </a:prstGeom>
          <a:noFill/>
          <a:ln>
            <a:noFill/>
          </a:ln>
        </p:spPr>
      </p:pic>
      <p:pic>
        <p:nvPicPr>
          <p:cNvPr id="326" name="Shape 326"/>
          <p:cNvPicPr preferRelativeResize="0"/>
          <p:nvPr/>
        </p:nvPicPr>
        <p:blipFill>
          <a:blip r:embed="rId4">
            <a:alphaModFix/>
          </a:blip>
          <a:stretch>
            <a:fillRect/>
          </a:stretch>
        </p:blipFill>
        <p:spPr>
          <a:xfrm>
            <a:off x="5217750" y="1170125"/>
            <a:ext cx="3457574" cy="3372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200">
                <a:solidFill>
                  <a:srgbClr val="FFFFFF"/>
                </a:solidFill>
              </a:rPr>
              <a:t>Antiretroviral Therapy (ART)</a:t>
            </a:r>
          </a:p>
        </p:txBody>
      </p:sp>
      <p:sp>
        <p:nvSpPr>
          <p:cNvPr id="332" name="Shape 332"/>
          <p:cNvSpPr txBox="1"/>
          <p:nvPr>
            <p:ph idx="1" type="body"/>
          </p:nvPr>
        </p:nvSpPr>
        <p:spPr>
          <a:xfrm>
            <a:off x="311700" y="1152475"/>
            <a:ext cx="4914900" cy="3416400"/>
          </a:xfrm>
          <a:prstGeom prst="rect">
            <a:avLst/>
          </a:prstGeom>
        </p:spPr>
        <p:txBody>
          <a:bodyPr anchorCtr="0" anchor="t" bIns="91425" lIns="91425" rIns="91425" tIns="91425">
            <a:noAutofit/>
          </a:bodyPr>
          <a:lstStyle/>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It is the combination of Antiretroviral Drugs.</a:t>
            </a:r>
          </a:p>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There are Several types of Antiretroviral Drugs who can reduce the rate of HIV different different way.</a:t>
            </a:r>
          </a:p>
          <a:p>
            <a:pPr lvl="0" rtl="0">
              <a:spcBef>
                <a:spcPts val="0"/>
              </a:spcBef>
              <a:spcAft>
                <a:spcPts val="1000"/>
              </a:spcAft>
              <a:buClr>
                <a:schemeClr val="dk1"/>
              </a:buClr>
              <a:buSzPct val="55000"/>
              <a:buFont typeface="Arial"/>
              <a:buNone/>
            </a:pPr>
            <a:r>
              <a:rPr lang="en-GB" sz="2000">
                <a:solidFill>
                  <a:srgbClr val="FFFFFF"/>
                </a:solidFill>
                <a:latin typeface="Calibri"/>
                <a:ea typeface="Calibri"/>
                <a:cs typeface="Calibri"/>
                <a:sym typeface="Calibri"/>
              </a:rPr>
              <a:t>-   Antiretroviral treatment reduces the HIV viral load in the   blood, semen, vaginal fluid and rectal fluid to very low   levels or you can say undetectable levels, decreasing the   risk of onwards HIV transmission</a:t>
            </a:r>
          </a:p>
          <a:p>
            <a:pPr lvl="0">
              <a:spcBef>
                <a:spcPts val="0"/>
              </a:spcBef>
              <a:buNone/>
            </a:pPr>
            <a:r>
              <a:t/>
            </a:r>
            <a:endParaRPr/>
          </a:p>
        </p:txBody>
      </p:sp>
      <p:pic>
        <p:nvPicPr>
          <p:cNvPr id="333" name="Shape 333"/>
          <p:cNvPicPr preferRelativeResize="0"/>
          <p:nvPr/>
        </p:nvPicPr>
        <p:blipFill rotWithShape="1">
          <a:blip r:embed="rId3">
            <a:alphaModFix/>
          </a:blip>
          <a:srcRect b="14653" l="0" r="0" t="0"/>
          <a:stretch/>
        </p:blipFill>
        <p:spPr>
          <a:xfrm>
            <a:off x="5379000" y="1170125"/>
            <a:ext cx="3404824" cy="326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37" name="Shape 337"/>
        <p:cNvGrpSpPr/>
        <p:nvPr/>
      </p:nvGrpSpPr>
      <p:grpSpPr>
        <a:xfrm>
          <a:off x="0" y="0"/>
          <a:ext cx="0" cy="0"/>
          <a:chOff x="0" y="0"/>
          <a:chExt cx="0" cy="0"/>
        </a:xfrm>
      </p:grpSpPr>
      <p:sp>
        <p:nvSpPr>
          <p:cNvPr id="338" name="Shape 338"/>
          <p:cNvSpPr txBox="1"/>
          <p:nvPr>
            <p:ph type="title"/>
          </p:nvPr>
        </p:nvSpPr>
        <p:spPr>
          <a:xfrm>
            <a:off x="311700" y="206400"/>
            <a:ext cx="8520600" cy="2530200"/>
          </a:xfrm>
          <a:prstGeom prst="rect">
            <a:avLst/>
          </a:prstGeom>
        </p:spPr>
        <p:txBody>
          <a:bodyPr anchorCtr="0" anchor="t" bIns="91425" lIns="91425" rIns="91425" tIns="91425">
            <a:noAutofit/>
          </a:bodyPr>
          <a:lstStyle/>
          <a:p>
            <a:pPr lvl="0">
              <a:spcBef>
                <a:spcPts val="0"/>
              </a:spcBef>
              <a:buClr>
                <a:schemeClr val="dk1"/>
              </a:buClr>
              <a:buSzPct val="34375"/>
              <a:buFont typeface="Arial"/>
              <a:buNone/>
            </a:pPr>
            <a:r>
              <a:rPr b="1" lang="en-GB" sz="3200" u="sng">
                <a:solidFill>
                  <a:srgbClr val="FFFFFF"/>
                </a:solidFill>
              </a:rPr>
              <a:t>Treatment as prevention (TasP) for HIV :</a:t>
            </a:r>
          </a:p>
          <a:p>
            <a:pPr lvl="0">
              <a:spcBef>
                <a:spcPts val="0"/>
              </a:spcBef>
              <a:buClr>
                <a:schemeClr val="dk1"/>
              </a:buClr>
              <a:buSzPct val="34375"/>
              <a:buFont typeface="Arial"/>
              <a:buNone/>
            </a:pPr>
            <a:r>
              <a:t/>
            </a:r>
            <a:endParaRPr b="1" sz="3200" u="sng">
              <a:solidFill>
                <a:srgbClr val="FFFFFF"/>
              </a:solidFill>
            </a:endParaRPr>
          </a:p>
          <a:p>
            <a:pPr lvl="0">
              <a:spcBef>
                <a:spcPts val="0"/>
              </a:spcBef>
              <a:buClr>
                <a:schemeClr val="dk1"/>
              </a:buClr>
              <a:buSzPct val="34375"/>
              <a:buFont typeface="Arial"/>
              <a:buNone/>
            </a:pPr>
            <a:r>
              <a:t/>
            </a:r>
            <a:endParaRPr b="1" sz="3200" u="sng">
              <a:solidFill>
                <a:srgbClr val="FFFFFF"/>
              </a:solidFill>
            </a:endParaRPr>
          </a:p>
          <a:p>
            <a:pPr lvl="0">
              <a:spcBef>
                <a:spcPts val="0"/>
              </a:spcBef>
              <a:buClr>
                <a:schemeClr val="dk1"/>
              </a:buClr>
              <a:buSzPct val="34375"/>
              <a:buFont typeface="Arial"/>
              <a:buNone/>
            </a:pPr>
            <a:r>
              <a:rPr lang="en-GB" sz="3200">
                <a:solidFill>
                  <a:srgbClr val="FFFFFF"/>
                </a:solidFill>
              </a:rPr>
              <a:t>1. Prevention of mother-to-child transmission (PMTCT) :- </a:t>
            </a:r>
          </a:p>
          <a:p>
            <a:pPr lvl="0" rtl="0">
              <a:spcBef>
                <a:spcPts val="0"/>
              </a:spcBef>
              <a:buNone/>
            </a:pPr>
            <a:r>
              <a:t/>
            </a:r>
            <a:endParaRPr>
              <a:solidFill>
                <a:srgbClr val="FFFFFF"/>
              </a:solidFill>
            </a:endParaRPr>
          </a:p>
        </p:txBody>
      </p:sp>
      <p:sp>
        <p:nvSpPr>
          <p:cNvPr id="339" name="Shape 339"/>
          <p:cNvSpPr txBox="1"/>
          <p:nvPr>
            <p:ph idx="1" type="body"/>
          </p:nvPr>
        </p:nvSpPr>
        <p:spPr>
          <a:xfrm>
            <a:off x="311700" y="3152675"/>
            <a:ext cx="4582200" cy="1416300"/>
          </a:xfrm>
          <a:prstGeom prst="rect">
            <a:avLst/>
          </a:prstGeom>
        </p:spPr>
        <p:txBody>
          <a:bodyPr anchorCtr="0" anchor="t" bIns="91425" lIns="91425" rIns="91425" tIns="91425">
            <a:noAutofit/>
          </a:bodyPr>
          <a:lstStyle/>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Reduce the rate of HIV transmission from</a:t>
            </a:r>
          </a:p>
          <a:p>
            <a:pPr lvl="0" rtl="0">
              <a:spcBef>
                <a:spcPts val="0"/>
              </a:spcBef>
              <a:spcAft>
                <a:spcPts val="1000"/>
              </a:spcAft>
              <a:buClr>
                <a:schemeClr val="dk1"/>
              </a:buClr>
              <a:buSzPct val="55000"/>
              <a:buFont typeface="Arial"/>
              <a:buNone/>
            </a:pPr>
            <a:r>
              <a:rPr lang="en-GB" sz="2000">
                <a:solidFill>
                  <a:srgbClr val="FFFFFF"/>
                </a:solidFill>
                <a:latin typeface="Calibri"/>
                <a:ea typeface="Calibri"/>
                <a:cs typeface="Calibri"/>
                <a:sym typeface="Calibri"/>
              </a:rPr>
              <a:t>  mother to child</a:t>
            </a:r>
          </a:p>
          <a:p>
            <a:pPr lvl="0">
              <a:spcBef>
                <a:spcPts val="0"/>
              </a:spcBef>
              <a:buNone/>
            </a:pPr>
            <a:r>
              <a:t/>
            </a:r>
            <a:endParaRPr/>
          </a:p>
        </p:txBody>
      </p:sp>
      <p:pic>
        <p:nvPicPr>
          <p:cNvPr id="340" name="Shape 340"/>
          <p:cNvPicPr preferRelativeResize="0"/>
          <p:nvPr/>
        </p:nvPicPr>
        <p:blipFill>
          <a:blip r:embed="rId3">
            <a:alphaModFix/>
          </a:blip>
          <a:stretch>
            <a:fillRect/>
          </a:stretch>
        </p:blipFill>
        <p:spPr>
          <a:xfrm>
            <a:off x="5728774" y="2466875"/>
            <a:ext cx="2551746" cy="2102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44" name="Shape 344"/>
        <p:cNvGrpSpPr/>
        <p:nvPr/>
      </p:nvGrpSpPr>
      <p:grpSpPr>
        <a:xfrm>
          <a:off x="0" y="0"/>
          <a:ext cx="0" cy="0"/>
          <a:chOff x="0" y="0"/>
          <a:chExt cx="0" cy="0"/>
        </a:xfrm>
      </p:grpSpPr>
      <p:sp>
        <p:nvSpPr>
          <p:cNvPr id="345" name="Shape 34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200">
                <a:solidFill>
                  <a:srgbClr val="FFFFFF"/>
                </a:solidFill>
              </a:rPr>
              <a:t>2. Pre-exposure prophylaxis (PrEP) :-</a:t>
            </a:r>
          </a:p>
        </p:txBody>
      </p:sp>
      <p:sp>
        <p:nvSpPr>
          <p:cNvPr id="346" name="Shape 346"/>
          <p:cNvSpPr txBox="1"/>
          <p:nvPr>
            <p:ph idx="1" type="body"/>
          </p:nvPr>
        </p:nvSpPr>
        <p:spPr>
          <a:xfrm>
            <a:off x="311700" y="1152475"/>
            <a:ext cx="5114700" cy="3416400"/>
          </a:xfrm>
          <a:prstGeom prst="rect">
            <a:avLst/>
          </a:prstGeom>
        </p:spPr>
        <p:txBody>
          <a:bodyPr anchorCtr="0" anchor="t" bIns="91425" lIns="91425" rIns="91425" tIns="91425">
            <a:noAutofit/>
          </a:bodyPr>
          <a:lstStyle/>
          <a:p>
            <a:pPr lvl="0" rtl="0">
              <a:spcBef>
                <a:spcPts val="0"/>
              </a:spcBef>
              <a:spcAft>
                <a:spcPts val="1000"/>
              </a:spcAft>
              <a:buClr>
                <a:schemeClr val="dk1"/>
              </a:buClr>
              <a:buSzPct val="55000"/>
              <a:buFont typeface="Arial"/>
              <a:buNone/>
            </a:pPr>
            <a:r>
              <a:rPr lang="en-GB" sz="2000">
                <a:solidFill>
                  <a:srgbClr val="FFFFFF"/>
                </a:solidFill>
                <a:latin typeface="Calibri"/>
                <a:ea typeface="Calibri"/>
                <a:cs typeface="Calibri"/>
                <a:sym typeface="Calibri"/>
              </a:rPr>
              <a:t>-For those people who has the chance to get HIV.</a:t>
            </a:r>
          </a:p>
          <a:p>
            <a:pPr lvl="0" rtl="0">
              <a:spcBef>
                <a:spcPts val="0"/>
              </a:spcBef>
              <a:spcAft>
                <a:spcPts val="1000"/>
              </a:spcAft>
              <a:buClr>
                <a:schemeClr val="dk1"/>
              </a:buClr>
              <a:buSzPct val="55000"/>
              <a:buFont typeface="Arial"/>
              <a:buNone/>
            </a:pPr>
            <a:r>
              <a:rPr lang="en-GB" sz="2000">
                <a:solidFill>
                  <a:srgbClr val="FFFFFF"/>
                </a:solidFill>
                <a:latin typeface="Calibri"/>
                <a:ea typeface="Calibri"/>
                <a:cs typeface="Calibri"/>
                <a:sym typeface="Calibri"/>
              </a:rPr>
              <a:t>-In,2015 WHO has declared that t if Person has substantial risk of HIV infection then PrEP would be offered to that person.</a:t>
            </a:r>
          </a:p>
          <a:p>
            <a:pPr lvl="0">
              <a:spcBef>
                <a:spcPts val="0"/>
              </a:spcBef>
              <a:buNone/>
            </a:pPr>
            <a:r>
              <a:rPr lang="en-GB" sz="2000">
                <a:solidFill>
                  <a:srgbClr val="FFFFFF"/>
                </a:solidFill>
                <a:latin typeface="Calibri"/>
                <a:ea typeface="Calibri"/>
                <a:cs typeface="Calibri"/>
                <a:sym typeface="Calibri"/>
              </a:rPr>
              <a:t>- In past, it was for only some key affected population like sex workers, person who has sex with HIV infected person and people who inject drugs in their body. </a:t>
            </a:r>
          </a:p>
        </p:txBody>
      </p:sp>
      <p:pic>
        <p:nvPicPr>
          <p:cNvPr id="347" name="Shape 347"/>
          <p:cNvPicPr preferRelativeResize="0"/>
          <p:nvPr/>
        </p:nvPicPr>
        <p:blipFill>
          <a:blip r:embed="rId3">
            <a:alphaModFix/>
          </a:blip>
          <a:stretch>
            <a:fillRect/>
          </a:stretch>
        </p:blipFill>
        <p:spPr>
          <a:xfrm>
            <a:off x="5528875" y="1236862"/>
            <a:ext cx="3412799" cy="3247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51" name="Shape 351"/>
        <p:cNvGrpSpPr/>
        <p:nvPr/>
      </p:nvGrpSpPr>
      <p:grpSpPr>
        <a:xfrm>
          <a:off x="0" y="0"/>
          <a:ext cx="0" cy="0"/>
          <a:chOff x="0" y="0"/>
          <a:chExt cx="0" cy="0"/>
        </a:xfrm>
      </p:grpSpPr>
      <p:sp>
        <p:nvSpPr>
          <p:cNvPr id="352" name="Shape 35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200">
                <a:solidFill>
                  <a:srgbClr val="FFFFFF"/>
                </a:solidFill>
              </a:rPr>
              <a:t>3. Microbicides</a:t>
            </a:r>
          </a:p>
        </p:txBody>
      </p:sp>
      <p:sp>
        <p:nvSpPr>
          <p:cNvPr id="353" name="Shape 353"/>
          <p:cNvSpPr txBox="1"/>
          <p:nvPr>
            <p:ph idx="1" type="body"/>
          </p:nvPr>
        </p:nvSpPr>
        <p:spPr>
          <a:xfrm>
            <a:off x="311700" y="1152475"/>
            <a:ext cx="4498800" cy="3416400"/>
          </a:xfrm>
          <a:prstGeom prst="rect">
            <a:avLst/>
          </a:prstGeom>
        </p:spPr>
        <p:txBody>
          <a:bodyPr anchorCtr="0" anchor="t" bIns="91425" lIns="91425" rIns="91425" tIns="91425">
            <a:noAutofit/>
          </a:bodyPr>
          <a:lstStyle/>
          <a:p>
            <a:pPr lvl="0" rtl="0">
              <a:spcBef>
                <a:spcPts val="0"/>
              </a:spcBef>
              <a:spcAft>
                <a:spcPts val="1000"/>
              </a:spcAft>
              <a:buClr>
                <a:schemeClr val="dk1"/>
              </a:buClr>
              <a:buSzPct val="55000"/>
              <a:buFont typeface="Arial"/>
              <a:buNone/>
            </a:pPr>
            <a:r>
              <a:rPr lang="en-GB" sz="2000">
                <a:solidFill>
                  <a:srgbClr val="FFFFFF"/>
                </a:solidFill>
                <a:latin typeface="Calibri"/>
                <a:ea typeface="Calibri"/>
                <a:cs typeface="Calibri"/>
                <a:sym typeface="Calibri"/>
              </a:rPr>
              <a:t>-These are gels or creams containing antiretroviral drugs that are applied to the vagina to help prevent HIV infection.</a:t>
            </a:r>
          </a:p>
          <a:p>
            <a:pPr lvl="0">
              <a:spcBef>
                <a:spcPts val="0"/>
              </a:spcBef>
              <a:buNone/>
            </a:pPr>
            <a:r>
              <a:t/>
            </a:r>
            <a:endParaRPr/>
          </a:p>
        </p:txBody>
      </p:sp>
      <p:pic>
        <p:nvPicPr>
          <p:cNvPr id="354" name="Shape 354"/>
          <p:cNvPicPr preferRelativeResize="0"/>
          <p:nvPr/>
        </p:nvPicPr>
        <p:blipFill>
          <a:blip r:embed="rId3">
            <a:alphaModFix/>
          </a:blip>
          <a:stretch>
            <a:fillRect/>
          </a:stretch>
        </p:blipFill>
        <p:spPr>
          <a:xfrm>
            <a:off x="4968950" y="747900"/>
            <a:ext cx="3863351" cy="3820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58" name="Shape 358"/>
        <p:cNvGrpSpPr/>
        <p:nvPr/>
      </p:nvGrpSpPr>
      <p:grpSpPr>
        <a:xfrm>
          <a:off x="0" y="0"/>
          <a:ext cx="0" cy="0"/>
          <a:chOff x="0" y="0"/>
          <a:chExt cx="0" cy="0"/>
        </a:xfrm>
      </p:grpSpPr>
      <p:sp>
        <p:nvSpPr>
          <p:cNvPr id="359" name="Shape 35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200">
                <a:solidFill>
                  <a:srgbClr val="FFFFFF"/>
                </a:solidFill>
              </a:rPr>
              <a:t>4. Post-exposure prophylaxis (PEP) </a:t>
            </a:r>
          </a:p>
        </p:txBody>
      </p:sp>
      <p:sp>
        <p:nvSpPr>
          <p:cNvPr id="360" name="Shape 360"/>
          <p:cNvSpPr txBox="1"/>
          <p:nvPr>
            <p:ph idx="1" type="body"/>
          </p:nvPr>
        </p:nvSpPr>
        <p:spPr>
          <a:xfrm>
            <a:off x="311700" y="1152475"/>
            <a:ext cx="4382400" cy="3416400"/>
          </a:xfrm>
          <a:prstGeom prst="rect">
            <a:avLst/>
          </a:prstGeom>
        </p:spPr>
        <p:txBody>
          <a:bodyPr anchorCtr="0" anchor="t" bIns="91425" lIns="91425" rIns="91425" tIns="91425">
            <a:noAutofit/>
          </a:bodyPr>
          <a:lstStyle/>
          <a:p>
            <a:pPr lvl="0" rtl="0">
              <a:spcBef>
                <a:spcPts val="0"/>
              </a:spcBef>
              <a:spcAft>
                <a:spcPts val="1000"/>
              </a:spcAft>
              <a:buClr>
                <a:schemeClr val="dk1"/>
              </a:buClr>
              <a:buSzPct val="55000"/>
              <a:buFont typeface="Arial"/>
              <a:buNone/>
            </a:pPr>
            <a:r>
              <a:rPr lang="en-GB" sz="2000">
                <a:solidFill>
                  <a:srgbClr val="FFFFFF"/>
                </a:solidFill>
                <a:latin typeface="Calibri"/>
                <a:ea typeface="Calibri"/>
                <a:cs typeface="Calibri"/>
                <a:sym typeface="Calibri"/>
              </a:rPr>
              <a:t>-It is short-term antiretroviral treatment taken after possible exposure to HIV.</a:t>
            </a:r>
          </a:p>
          <a:p>
            <a:pPr lvl="0" rtl="0">
              <a:spcBef>
                <a:spcPts val="0"/>
              </a:spcBef>
              <a:spcAft>
                <a:spcPts val="1000"/>
              </a:spcAft>
              <a:buClr>
                <a:schemeClr val="dk1"/>
              </a:buClr>
              <a:buSzPct val="55000"/>
              <a:buFont typeface="Arial"/>
              <a:buNone/>
            </a:pPr>
            <a:r>
              <a:rPr lang="en-GB" sz="2000">
                <a:solidFill>
                  <a:srgbClr val="FFFFFF"/>
                </a:solidFill>
                <a:latin typeface="Calibri"/>
                <a:ea typeface="Calibri"/>
                <a:cs typeface="Calibri"/>
                <a:sym typeface="Calibri"/>
              </a:rPr>
              <a:t>-Since 1998, Health Care workers have used it. Who were exposed to HIV-infected fluids</a:t>
            </a:r>
          </a:p>
          <a:p>
            <a:pPr lvl="0" rtl="0">
              <a:spcBef>
                <a:spcPts val="0"/>
              </a:spcBef>
              <a:spcAft>
                <a:spcPts val="1000"/>
              </a:spcAft>
              <a:buClr>
                <a:schemeClr val="dk1"/>
              </a:buClr>
              <a:buSzPct val="55000"/>
              <a:buFont typeface="Arial"/>
              <a:buNone/>
            </a:pPr>
            <a:r>
              <a:rPr lang="en-GB" sz="2000">
                <a:solidFill>
                  <a:srgbClr val="FFFFFF"/>
                </a:solidFill>
                <a:latin typeface="Calibri"/>
                <a:ea typeface="Calibri"/>
                <a:cs typeface="Calibri"/>
                <a:sym typeface="Calibri"/>
              </a:rPr>
              <a:t>-Recently, This method has been used to treat those who may have been exposed during a single event (for example sexual assault, unprotected sex or sharing drug injecting equipment). </a:t>
            </a:r>
          </a:p>
          <a:p>
            <a:pPr lvl="0">
              <a:spcBef>
                <a:spcPts val="0"/>
              </a:spcBef>
              <a:buNone/>
            </a:pPr>
            <a:r>
              <a:t/>
            </a:r>
            <a:endParaRPr/>
          </a:p>
        </p:txBody>
      </p:sp>
      <p:pic>
        <p:nvPicPr>
          <p:cNvPr id="361" name="Shape 361"/>
          <p:cNvPicPr preferRelativeResize="0"/>
          <p:nvPr/>
        </p:nvPicPr>
        <p:blipFill>
          <a:blip r:embed="rId3">
            <a:alphaModFix/>
          </a:blip>
          <a:stretch>
            <a:fillRect/>
          </a:stretch>
        </p:blipFill>
        <p:spPr>
          <a:xfrm>
            <a:off x="5179424" y="1152475"/>
            <a:ext cx="3480645"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65" name="Shape 365"/>
        <p:cNvGrpSpPr/>
        <p:nvPr/>
      </p:nvGrpSpPr>
      <p:grpSpPr>
        <a:xfrm>
          <a:off x="0" y="0"/>
          <a:ext cx="0" cy="0"/>
          <a:chOff x="0" y="0"/>
          <a:chExt cx="0" cy="0"/>
        </a:xfrm>
      </p:grpSpPr>
      <p:sp>
        <p:nvSpPr>
          <p:cNvPr id="366" name="Shape 36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200">
                <a:solidFill>
                  <a:srgbClr val="FFFFFF"/>
                </a:solidFill>
              </a:rPr>
              <a:t>Test and treat strategies :-</a:t>
            </a:r>
          </a:p>
        </p:txBody>
      </p:sp>
      <p:sp>
        <p:nvSpPr>
          <p:cNvPr id="367" name="Shape 367"/>
          <p:cNvSpPr txBox="1"/>
          <p:nvPr>
            <p:ph idx="1" type="body"/>
          </p:nvPr>
        </p:nvSpPr>
        <p:spPr>
          <a:xfrm>
            <a:off x="311700" y="1152475"/>
            <a:ext cx="5114700" cy="3047400"/>
          </a:xfrm>
          <a:prstGeom prst="rect">
            <a:avLst/>
          </a:prstGeom>
        </p:spPr>
        <p:txBody>
          <a:bodyPr anchorCtr="0" anchor="t" bIns="91425" lIns="91425" rIns="91425" tIns="91425">
            <a:noAutofit/>
          </a:bodyPr>
          <a:lstStyle/>
          <a:p>
            <a:pPr lvl="0" rtl="0">
              <a:spcBef>
                <a:spcPts val="0"/>
              </a:spcBef>
              <a:spcAft>
                <a:spcPts val="1000"/>
              </a:spcAft>
              <a:buClr>
                <a:schemeClr val="dk1"/>
              </a:buClr>
              <a:buSzPct val="64705"/>
              <a:buFont typeface="Arial"/>
              <a:buNone/>
            </a:pPr>
            <a:r>
              <a:rPr lang="en-GB" sz="1700">
                <a:solidFill>
                  <a:srgbClr val="FFFFFF"/>
                </a:solidFill>
              </a:rPr>
              <a:t>-</a:t>
            </a:r>
            <a:r>
              <a:rPr lang="en-GB" sz="1700">
                <a:solidFill>
                  <a:srgbClr val="FFFFFF"/>
                </a:solidFill>
                <a:latin typeface="Calibri"/>
                <a:ea typeface="Calibri"/>
                <a:cs typeface="Calibri"/>
                <a:sym typeface="Calibri"/>
              </a:rPr>
              <a:t>This strategies are based on the premise that the rate of new HIV infections can be reduced by rolling out universal HIV testing in order to diagnose all people living with HIV, and initiate antiretroviral treatment regardless of CD4 count or viral load.</a:t>
            </a:r>
          </a:p>
          <a:p>
            <a:pPr lvl="0" rtl="0">
              <a:spcBef>
                <a:spcPts val="0"/>
              </a:spcBef>
              <a:spcAft>
                <a:spcPts val="1000"/>
              </a:spcAft>
              <a:buClr>
                <a:schemeClr val="dk1"/>
              </a:buClr>
              <a:buSzPct val="64705"/>
              <a:buFont typeface="Arial"/>
              <a:buNone/>
            </a:pPr>
            <a:r>
              <a:rPr lang="en-GB" sz="1700">
                <a:solidFill>
                  <a:srgbClr val="FFFFFF"/>
                </a:solidFill>
              </a:rPr>
              <a:t>-</a:t>
            </a:r>
            <a:r>
              <a:rPr lang="en-GB" sz="1700">
                <a:solidFill>
                  <a:srgbClr val="FFFFFF"/>
                </a:solidFill>
                <a:latin typeface="Calibri"/>
                <a:ea typeface="Calibri"/>
                <a:cs typeface="Calibri"/>
                <a:sym typeface="Calibri"/>
              </a:rPr>
              <a:t>One case study which performed in south africa analised that the implementation of universal voluntary HIV testing for adults over 15 years old would decrease HIV prevalence to 1 %.</a:t>
            </a:r>
          </a:p>
          <a:p>
            <a:pPr lvl="0">
              <a:spcBef>
                <a:spcPts val="0"/>
              </a:spcBef>
              <a:buNone/>
            </a:pPr>
            <a:r>
              <a:t/>
            </a:r>
            <a:endParaRPr/>
          </a:p>
        </p:txBody>
      </p:sp>
      <p:pic>
        <p:nvPicPr>
          <p:cNvPr id="368" name="Shape 368"/>
          <p:cNvPicPr preferRelativeResize="0"/>
          <p:nvPr/>
        </p:nvPicPr>
        <p:blipFill>
          <a:blip r:embed="rId3">
            <a:alphaModFix/>
          </a:blip>
          <a:stretch>
            <a:fillRect/>
          </a:stretch>
        </p:blipFill>
        <p:spPr>
          <a:xfrm>
            <a:off x="5576075" y="1085775"/>
            <a:ext cx="2969200" cy="3522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193" name="Shape 193"/>
        <p:cNvGrpSpPr/>
        <p:nvPr/>
      </p:nvGrpSpPr>
      <p:grpSpPr>
        <a:xfrm>
          <a:off x="0" y="0"/>
          <a:ext cx="0" cy="0"/>
          <a:chOff x="0" y="0"/>
          <a:chExt cx="0" cy="0"/>
        </a:xfrm>
      </p:grpSpPr>
      <p:sp>
        <p:nvSpPr>
          <p:cNvPr id="194" name="Shape 194"/>
          <p:cNvSpPr txBox="1"/>
          <p:nvPr>
            <p:ph type="title"/>
          </p:nvPr>
        </p:nvSpPr>
        <p:spPr>
          <a:xfrm>
            <a:off x="387900" y="229425"/>
            <a:ext cx="8368200" cy="686100"/>
          </a:xfrm>
          <a:prstGeom prst="rect">
            <a:avLst/>
          </a:prstGeom>
        </p:spPr>
        <p:txBody>
          <a:bodyPr anchorCtr="0" anchor="b" bIns="91425" lIns="91425" rIns="91425" tIns="91425">
            <a:noAutofit/>
          </a:bodyPr>
          <a:lstStyle/>
          <a:p>
            <a:pPr lvl="0" rtl="0">
              <a:spcBef>
                <a:spcPts val="0"/>
              </a:spcBef>
              <a:buNone/>
            </a:pPr>
            <a:r>
              <a:rPr lang="en-GB"/>
              <a:t>CRISPR and Cas protein</a:t>
            </a:r>
          </a:p>
        </p:txBody>
      </p:sp>
      <p:sp>
        <p:nvSpPr>
          <p:cNvPr id="195" name="Shape 195"/>
          <p:cNvSpPr txBox="1"/>
          <p:nvPr/>
        </p:nvSpPr>
        <p:spPr>
          <a:xfrm>
            <a:off x="387900" y="1347325"/>
            <a:ext cx="5322900" cy="1795200"/>
          </a:xfrm>
          <a:prstGeom prst="rect">
            <a:avLst/>
          </a:prstGeom>
          <a:noFill/>
          <a:ln>
            <a:noFill/>
          </a:ln>
        </p:spPr>
        <p:txBody>
          <a:bodyPr anchorCtr="0" anchor="t" bIns="91425" lIns="91425" rIns="91425" tIns="91425">
            <a:noAutofit/>
          </a:bodyPr>
          <a:lstStyle/>
          <a:p>
            <a:pPr indent="-330200" lvl="0" marL="457200" rtl="0">
              <a:spcBef>
                <a:spcPts val="0"/>
              </a:spcBef>
              <a:buClr>
                <a:srgbClr val="FFFFFF"/>
              </a:buClr>
              <a:buSzPct val="100000"/>
              <a:buChar char="●"/>
            </a:pPr>
            <a:r>
              <a:rPr lang="en-GB" sz="1600">
                <a:solidFill>
                  <a:srgbClr val="FFFFFF"/>
                </a:solidFill>
              </a:rPr>
              <a:t>First discovered in E. Coli.</a:t>
            </a:r>
          </a:p>
          <a:p>
            <a:pPr indent="-330200" lvl="0" marL="457200" rtl="0">
              <a:spcBef>
                <a:spcPts val="0"/>
              </a:spcBef>
              <a:buClr>
                <a:srgbClr val="FFFFFF"/>
              </a:buClr>
              <a:buSzPct val="100000"/>
              <a:buChar char="●"/>
            </a:pPr>
            <a:r>
              <a:rPr lang="en-GB" sz="1600">
                <a:solidFill>
                  <a:srgbClr val="FFFFFF"/>
                </a:solidFill>
              </a:rPr>
              <a:t>Clustered Regularly Interspaced Short Palindromic Repeats</a:t>
            </a:r>
          </a:p>
          <a:p>
            <a:pPr indent="-330200" lvl="0" marL="457200" rtl="0">
              <a:spcBef>
                <a:spcPts val="0"/>
              </a:spcBef>
              <a:buClr>
                <a:srgbClr val="FFFFFF"/>
              </a:buClr>
              <a:buSzPct val="100000"/>
              <a:buChar char="●"/>
            </a:pPr>
            <a:r>
              <a:rPr lang="en-GB" sz="1600">
                <a:solidFill>
                  <a:srgbClr val="FFFFFF"/>
                </a:solidFill>
              </a:rPr>
              <a:t>Main role of crispr is to provide immunity</a:t>
            </a:r>
          </a:p>
        </p:txBody>
      </p:sp>
      <p:pic>
        <p:nvPicPr>
          <p:cNvPr descr="crisprLocus.jpg" id="196" name="Shape 196"/>
          <p:cNvPicPr preferRelativeResize="0"/>
          <p:nvPr/>
        </p:nvPicPr>
        <p:blipFill>
          <a:blip r:embed="rId3">
            <a:alphaModFix/>
          </a:blip>
          <a:stretch>
            <a:fillRect/>
          </a:stretch>
        </p:blipFill>
        <p:spPr>
          <a:xfrm>
            <a:off x="2190750" y="2913925"/>
            <a:ext cx="4762500" cy="1323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72" name="Shape 372"/>
        <p:cNvGrpSpPr/>
        <p:nvPr/>
      </p:nvGrpSpPr>
      <p:grpSpPr>
        <a:xfrm>
          <a:off x="0" y="0"/>
          <a:ext cx="0" cy="0"/>
          <a:chOff x="0" y="0"/>
          <a:chExt cx="0" cy="0"/>
        </a:xfrm>
      </p:grpSpPr>
      <p:sp>
        <p:nvSpPr>
          <p:cNvPr id="373" name="Shape 373"/>
          <p:cNvSpPr txBox="1"/>
          <p:nvPr>
            <p:ph type="title"/>
          </p:nvPr>
        </p:nvSpPr>
        <p:spPr>
          <a:xfrm>
            <a:off x="175625" y="376275"/>
            <a:ext cx="8520600" cy="602100"/>
          </a:xfrm>
          <a:prstGeom prst="rect">
            <a:avLst/>
          </a:prstGeom>
        </p:spPr>
        <p:txBody>
          <a:bodyPr anchorCtr="0" anchor="t" bIns="91425" lIns="91425" rIns="91425" tIns="91425">
            <a:noAutofit/>
          </a:bodyPr>
          <a:lstStyle/>
          <a:p>
            <a:pPr lvl="0" rtl="0">
              <a:lnSpc>
                <a:spcPct val="115000"/>
              </a:lnSpc>
              <a:spcBef>
                <a:spcPts val="0"/>
              </a:spcBef>
              <a:spcAft>
                <a:spcPts val="1000"/>
              </a:spcAft>
              <a:buClr>
                <a:schemeClr val="dk1"/>
              </a:buClr>
              <a:buSzPct val="45833"/>
              <a:buFont typeface="Arial"/>
              <a:buNone/>
            </a:pPr>
            <a:r>
              <a:rPr lang="en-GB" sz="2400">
                <a:solidFill>
                  <a:srgbClr val="FFFFFF"/>
                </a:solidFill>
                <a:latin typeface="Calibri"/>
                <a:ea typeface="Calibri"/>
                <a:cs typeface="Calibri"/>
                <a:sym typeface="Calibri"/>
              </a:rPr>
              <a:t>Detail of Case Study :-</a:t>
            </a:r>
          </a:p>
        </p:txBody>
      </p:sp>
      <p:sp>
        <p:nvSpPr>
          <p:cNvPr id="374" name="Shape 374"/>
          <p:cNvSpPr txBox="1"/>
          <p:nvPr>
            <p:ph idx="1" type="body"/>
          </p:nvPr>
        </p:nvSpPr>
        <p:spPr>
          <a:xfrm>
            <a:off x="311700" y="1152475"/>
            <a:ext cx="8520600" cy="2952300"/>
          </a:xfrm>
          <a:prstGeom prst="rect">
            <a:avLst/>
          </a:prstGeom>
        </p:spPr>
        <p:txBody>
          <a:bodyPr anchorCtr="0" anchor="t" bIns="91425" lIns="91425" rIns="91425" tIns="91425">
            <a:noAutofit/>
          </a:bodyPr>
          <a:lstStyle/>
          <a:p>
            <a:pPr lvl="0" rtl="0">
              <a:spcBef>
                <a:spcPts val="0"/>
              </a:spcBef>
              <a:spcAft>
                <a:spcPts val="1000"/>
              </a:spcAft>
              <a:buClr>
                <a:schemeClr val="dk1"/>
              </a:buClr>
              <a:buSzPct val="64705"/>
              <a:buFont typeface="Arial"/>
              <a:buNone/>
            </a:pPr>
            <a:r>
              <a:rPr lang="en-GB" sz="1700">
                <a:solidFill>
                  <a:srgbClr val="FFFFFF"/>
                </a:solidFill>
              </a:rPr>
              <a:t>-</a:t>
            </a:r>
            <a:r>
              <a:rPr lang="en-GB" sz="1700">
                <a:solidFill>
                  <a:srgbClr val="FFFFFF"/>
                </a:solidFill>
                <a:latin typeface="Calibri"/>
                <a:ea typeface="Calibri"/>
                <a:cs typeface="Calibri"/>
                <a:sym typeface="Calibri"/>
              </a:rPr>
              <a:t>Name : Test and Treat in Hlabsia</a:t>
            </a:r>
          </a:p>
          <a:p>
            <a:pPr lvl="0" rtl="0">
              <a:spcBef>
                <a:spcPts val="0"/>
              </a:spcBef>
              <a:spcAft>
                <a:spcPts val="1000"/>
              </a:spcAft>
              <a:buClr>
                <a:schemeClr val="dk1"/>
              </a:buClr>
              <a:buSzPct val="64705"/>
              <a:buFont typeface="Arial"/>
              <a:buNone/>
            </a:pPr>
            <a:r>
              <a:rPr lang="en-GB" sz="1700">
                <a:solidFill>
                  <a:srgbClr val="FFFFFF"/>
                </a:solidFill>
              </a:rPr>
              <a:t>-</a:t>
            </a:r>
            <a:r>
              <a:rPr lang="en-GB" sz="1700">
                <a:solidFill>
                  <a:srgbClr val="FFFFFF"/>
                </a:solidFill>
                <a:latin typeface="Calibri"/>
                <a:ea typeface="Calibri"/>
                <a:cs typeface="Calibri"/>
                <a:sym typeface="Calibri"/>
              </a:rPr>
              <a:t>The first of five massive randomized studies into test and treat strategies took place between 2012 and 2016. ANRS 12249 was covering a poor rural area of KwaZulu-Natal, where three out of ten people are living with HIV which was the highest prevalence in South Africa. The main agenda of the research was to check the population impact of scaling up treatment as prevention, where By antiretroviral treatment (ART) is used to decrease individual’s viral load and thereby decrease the risk of onward HIV transmission.</a:t>
            </a:r>
          </a:p>
          <a:p>
            <a:pPr lvl="0" rtl="0">
              <a:spcBef>
                <a:spcPts val="0"/>
              </a:spcBef>
              <a:spcAft>
                <a:spcPts val="1000"/>
              </a:spcAft>
              <a:buClr>
                <a:schemeClr val="dk1"/>
              </a:buClr>
              <a:buSzPct val="64705"/>
              <a:buFont typeface="Arial"/>
              <a:buNone/>
            </a:pPr>
            <a:r>
              <a:rPr lang="en-GB" sz="1700">
                <a:solidFill>
                  <a:srgbClr val="FFFFFF"/>
                </a:solidFill>
              </a:rPr>
              <a:t>-</a:t>
            </a:r>
            <a:r>
              <a:rPr lang="en-GB" sz="1700">
                <a:solidFill>
                  <a:srgbClr val="FFFFFF"/>
                </a:solidFill>
                <a:latin typeface="Calibri"/>
                <a:ea typeface="Calibri"/>
                <a:cs typeface="Calibri"/>
                <a:sym typeface="Calibri"/>
              </a:rPr>
              <a:t> Medical management of these areas was not so good that's why only 49%.</a:t>
            </a:r>
          </a:p>
          <a:p>
            <a:pPr lvl="0" rtl="0">
              <a:spcBef>
                <a:spcPts val="0"/>
              </a:spcBef>
              <a:spcAft>
                <a:spcPts val="1000"/>
              </a:spcAft>
              <a:buClr>
                <a:schemeClr val="dk1"/>
              </a:buClr>
              <a:buSzPct val="64705"/>
              <a:buFont typeface="Arial"/>
              <a:buNone/>
            </a:pPr>
            <a:r>
              <a:t/>
            </a:r>
            <a:endParaRPr sz="1700">
              <a:solidFill>
                <a:srgbClr val="FFFFFF"/>
              </a:solidFill>
            </a:endParaRPr>
          </a:p>
          <a:p>
            <a:pPr lvl="0">
              <a:spcBef>
                <a:spcPts val="0"/>
              </a:spcBef>
              <a:buClr>
                <a:schemeClr val="dk1"/>
              </a:buClr>
              <a:buSzPct val="61111"/>
              <a:buFont typeface="Arial"/>
              <a:buNone/>
            </a:pPr>
            <a:r>
              <a:t/>
            </a:r>
            <a:endParaRPr/>
          </a:p>
          <a:p>
            <a:pPr lv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600">
                <a:solidFill>
                  <a:srgbClr val="FFFFFF"/>
                </a:solidFill>
              </a:rPr>
              <a:t>What are the Limitations …?? How can we overcome that ??</a:t>
            </a:r>
          </a:p>
        </p:txBody>
      </p:sp>
      <p:pic>
        <p:nvPicPr>
          <p:cNvPr id="380" name="Shape 380"/>
          <p:cNvPicPr preferRelativeResize="0"/>
          <p:nvPr/>
        </p:nvPicPr>
        <p:blipFill>
          <a:blip r:embed="rId3">
            <a:alphaModFix/>
          </a:blip>
          <a:stretch>
            <a:fillRect/>
          </a:stretch>
        </p:blipFill>
        <p:spPr>
          <a:xfrm>
            <a:off x="152400" y="1669500"/>
            <a:ext cx="8839199" cy="316243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5048100" cy="4521900"/>
          </a:xfrm>
          <a:prstGeom prst="rect">
            <a:avLst/>
          </a:prstGeom>
        </p:spPr>
        <p:txBody>
          <a:bodyPr anchorCtr="0" anchor="t" bIns="91425" lIns="91425" rIns="91425" tIns="91425">
            <a:noAutofit/>
          </a:bodyPr>
          <a:lstStyle/>
          <a:p>
            <a:pPr lvl="0">
              <a:spcBef>
                <a:spcPts val="0"/>
              </a:spcBef>
              <a:buClr>
                <a:schemeClr val="dk1"/>
              </a:buClr>
              <a:buSzPct val="34375"/>
              <a:buFont typeface="Arial"/>
              <a:buNone/>
            </a:pPr>
            <a:r>
              <a:rPr lang="en-GB" sz="3200">
                <a:solidFill>
                  <a:srgbClr val="FFFFFF"/>
                </a:solidFill>
              </a:rPr>
              <a:t>1. Treatment as prevention is not 100 percent effective</a:t>
            </a:r>
          </a:p>
          <a:p>
            <a:pPr lvl="0">
              <a:spcBef>
                <a:spcPts val="0"/>
              </a:spcBef>
              <a:buClr>
                <a:schemeClr val="dk1"/>
              </a:buClr>
              <a:buSzPct val="34375"/>
              <a:buFont typeface="Arial"/>
              <a:buNone/>
            </a:pPr>
            <a:r>
              <a:t/>
            </a:r>
            <a:endParaRPr sz="3200">
              <a:solidFill>
                <a:srgbClr val="FFFFFF"/>
              </a:solidFill>
            </a:endParaRPr>
          </a:p>
          <a:p>
            <a:pPr lvl="0">
              <a:spcBef>
                <a:spcPts val="0"/>
              </a:spcBef>
              <a:buClr>
                <a:schemeClr val="dk1"/>
              </a:buClr>
              <a:buSzPct val="34375"/>
              <a:buFont typeface="Arial"/>
              <a:buNone/>
            </a:pPr>
            <a:r>
              <a:t/>
            </a:r>
            <a:endParaRPr sz="3200">
              <a:solidFill>
                <a:srgbClr val="FFFFFF"/>
              </a:solidFill>
            </a:endParaRPr>
          </a:p>
          <a:p>
            <a:pPr lvl="0">
              <a:spcBef>
                <a:spcPts val="0"/>
              </a:spcBef>
              <a:buClr>
                <a:schemeClr val="dk1"/>
              </a:buClr>
              <a:buSzPct val="34375"/>
              <a:buFont typeface="Arial"/>
              <a:buNone/>
            </a:pPr>
            <a:r>
              <a:rPr lang="en-GB" sz="3200">
                <a:solidFill>
                  <a:srgbClr val="FFFFFF"/>
                </a:solidFill>
              </a:rPr>
              <a:t>2. Regularity is important to its success  </a:t>
            </a:r>
          </a:p>
          <a:p>
            <a:pPr lvl="0">
              <a:spcBef>
                <a:spcPts val="0"/>
              </a:spcBef>
              <a:buClr>
                <a:schemeClr val="dk1"/>
              </a:buClr>
              <a:buSzPct val="34375"/>
              <a:buFont typeface="Arial"/>
              <a:buNone/>
            </a:pPr>
            <a:r>
              <a:t/>
            </a:r>
            <a:endParaRPr sz="3200">
              <a:solidFill>
                <a:srgbClr val="FFFFFF"/>
              </a:solidFill>
            </a:endParaRPr>
          </a:p>
          <a:p>
            <a:pPr lvl="0">
              <a:spcBef>
                <a:spcPts val="0"/>
              </a:spcBef>
              <a:buClr>
                <a:schemeClr val="dk1"/>
              </a:buClr>
              <a:buSzPct val="34375"/>
              <a:buFont typeface="Arial"/>
              <a:buNone/>
            </a:pPr>
            <a:r>
              <a:t/>
            </a:r>
            <a:endParaRPr sz="3200">
              <a:solidFill>
                <a:srgbClr val="FFFFFF"/>
              </a:solidFill>
            </a:endParaRPr>
          </a:p>
          <a:p>
            <a:pPr lvl="0" rtl="0">
              <a:spcBef>
                <a:spcPts val="0"/>
              </a:spcBef>
              <a:buNone/>
            </a:pPr>
            <a:r>
              <a:rPr lang="en-GB" sz="3200">
                <a:solidFill>
                  <a:srgbClr val="FFFFFF"/>
                </a:solidFill>
              </a:rPr>
              <a:t>3. Multidrug-resistant HIV </a:t>
            </a:r>
          </a:p>
        </p:txBody>
      </p:sp>
      <p:pic>
        <p:nvPicPr>
          <p:cNvPr id="386" name="Shape 386"/>
          <p:cNvPicPr preferRelativeResize="0"/>
          <p:nvPr/>
        </p:nvPicPr>
        <p:blipFill>
          <a:blip r:embed="rId3">
            <a:alphaModFix/>
          </a:blip>
          <a:stretch>
            <a:fillRect/>
          </a:stretch>
        </p:blipFill>
        <p:spPr>
          <a:xfrm>
            <a:off x="6311199" y="152400"/>
            <a:ext cx="1999269"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200">
                <a:solidFill>
                  <a:srgbClr val="FFFFFF"/>
                </a:solidFill>
              </a:rPr>
              <a:t>The future of treatment as prevention :- </a:t>
            </a:r>
          </a:p>
        </p:txBody>
      </p:sp>
      <p:sp>
        <p:nvSpPr>
          <p:cNvPr id="392" name="Shape 392"/>
          <p:cNvSpPr txBox="1"/>
          <p:nvPr>
            <p:ph idx="1" type="body"/>
          </p:nvPr>
        </p:nvSpPr>
        <p:spPr>
          <a:xfrm>
            <a:off x="311700" y="1152475"/>
            <a:ext cx="8343900" cy="3416400"/>
          </a:xfrm>
          <a:prstGeom prst="rect">
            <a:avLst/>
          </a:prstGeom>
        </p:spPr>
        <p:txBody>
          <a:bodyPr anchorCtr="0" anchor="t" bIns="91425" lIns="91425" rIns="91425" tIns="91425">
            <a:noAutofit/>
          </a:bodyPr>
          <a:lstStyle/>
          <a:p>
            <a:pPr lvl="0" rtl="0">
              <a:spcBef>
                <a:spcPts val="0"/>
              </a:spcBef>
              <a:spcAft>
                <a:spcPts val="1000"/>
              </a:spcAft>
              <a:buClr>
                <a:schemeClr val="dk1"/>
              </a:buClr>
              <a:buSzPct val="57894"/>
              <a:buFont typeface="Arial"/>
              <a:buNone/>
            </a:pPr>
            <a:r>
              <a:rPr lang="en-GB" sz="1900">
                <a:solidFill>
                  <a:srgbClr val="FFFFFF"/>
                </a:solidFill>
              </a:rPr>
              <a:t>-</a:t>
            </a:r>
            <a:r>
              <a:rPr lang="en-GB" sz="1900">
                <a:solidFill>
                  <a:srgbClr val="FFFFFF"/>
                </a:solidFill>
                <a:latin typeface="Calibri"/>
                <a:ea typeface="Calibri"/>
                <a:cs typeface="Calibri"/>
                <a:sym typeface="Calibri"/>
              </a:rPr>
              <a:t>  TasP has a lot of potential in decreasing   population level rates of HIV transmission   by increasing uptake of HIV testing,   offering treatment and linking people to   care.</a:t>
            </a:r>
          </a:p>
          <a:p>
            <a:pPr lvl="0" rtl="0">
              <a:spcBef>
                <a:spcPts val="0"/>
              </a:spcBef>
              <a:spcAft>
                <a:spcPts val="1000"/>
              </a:spcAft>
              <a:buClr>
                <a:schemeClr val="dk1"/>
              </a:buClr>
              <a:buSzPct val="57894"/>
              <a:buFont typeface="Arial"/>
              <a:buNone/>
            </a:pPr>
            <a:r>
              <a:rPr lang="en-GB" sz="1900">
                <a:solidFill>
                  <a:srgbClr val="FFFFFF"/>
                </a:solidFill>
              </a:rPr>
              <a:t>-</a:t>
            </a:r>
            <a:r>
              <a:rPr lang="en-GB" sz="1900">
                <a:solidFill>
                  <a:srgbClr val="FFFFFF"/>
                </a:solidFill>
                <a:latin typeface="Calibri"/>
                <a:ea typeface="Calibri"/>
                <a:cs typeface="Calibri"/>
                <a:sym typeface="Calibri"/>
              </a:rPr>
              <a:t>Its effectiveness depends on the on the willingness and ability of people</a:t>
            </a:r>
          </a:p>
          <a:p>
            <a:pPr lvl="0" rtl="0">
              <a:spcBef>
                <a:spcPts val="0"/>
              </a:spcBef>
              <a:spcAft>
                <a:spcPts val="1000"/>
              </a:spcAft>
              <a:buClr>
                <a:schemeClr val="dk1"/>
              </a:buClr>
              <a:buSzPct val="57894"/>
              <a:buFont typeface="Arial"/>
              <a:buNone/>
            </a:pPr>
            <a:r>
              <a:rPr lang="en-GB" sz="1900">
                <a:solidFill>
                  <a:srgbClr val="FFFFFF"/>
                </a:solidFill>
              </a:rPr>
              <a:t>-</a:t>
            </a:r>
            <a:r>
              <a:rPr lang="en-GB" sz="1900">
                <a:solidFill>
                  <a:srgbClr val="FFFFFF"/>
                </a:solidFill>
                <a:latin typeface="Calibri"/>
                <a:ea typeface="Calibri"/>
                <a:cs typeface="Calibri"/>
                <a:sym typeface="Calibri"/>
              </a:rPr>
              <a:t>Main Challenge is its implementation with limited resource. It's depends on the country's Medical system to provide effective treatment.</a:t>
            </a:r>
          </a:p>
          <a:p>
            <a:pPr lvl="0" rtl="0">
              <a:spcBef>
                <a:spcPts val="0"/>
              </a:spcBef>
              <a:spcAft>
                <a:spcPts val="1000"/>
              </a:spcAft>
              <a:buClr>
                <a:schemeClr val="dk1"/>
              </a:buClr>
              <a:buSzPct val="57894"/>
              <a:buFont typeface="Arial"/>
              <a:buNone/>
            </a:pPr>
            <a:r>
              <a:rPr lang="en-GB" sz="1900">
                <a:solidFill>
                  <a:srgbClr val="FFFFFF"/>
                </a:solidFill>
              </a:rPr>
              <a:t>-</a:t>
            </a:r>
            <a:r>
              <a:rPr lang="en-GB" sz="1900">
                <a:solidFill>
                  <a:srgbClr val="FFFFFF"/>
                </a:solidFill>
                <a:latin typeface="Calibri"/>
                <a:ea typeface="Calibri"/>
                <a:cs typeface="Calibri"/>
                <a:sym typeface="Calibri"/>
              </a:rPr>
              <a:t>Overall, there is huge support for treatment as an HIV prevention measure. With only treatment we can not defeat this big giant called HIV.we also need to spread Social awareness among the People about HIV. </a:t>
            </a:r>
          </a:p>
          <a:p>
            <a:pPr lvl="0">
              <a:spcBef>
                <a:spcPts val="0"/>
              </a:spcBef>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396" name="Shape 396"/>
        <p:cNvGrpSpPr/>
        <p:nvPr/>
      </p:nvGrpSpPr>
      <p:grpSpPr>
        <a:xfrm>
          <a:off x="0" y="0"/>
          <a:ext cx="0" cy="0"/>
          <a:chOff x="0" y="0"/>
          <a:chExt cx="0" cy="0"/>
        </a:xfrm>
      </p:grpSpPr>
      <p:sp>
        <p:nvSpPr>
          <p:cNvPr id="397" name="Shape 397"/>
          <p:cNvSpPr txBox="1"/>
          <p:nvPr>
            <p:ph type="title"/>
          </p:nvPr>
        </p:nvSpPr>
        <p:spPr>
          <a:xfrm>
            <a:off x="628650" y="273843"/>
            <a:ext cx="7886700" cy="994200"/>
          </a:xfrm>
          <a:prstGeom prst="rect">
            <a:avLst/>
          </a:prstGeom>
          <a:noFill/>
          <a:ln>
            <a:noFill/>
          </a:ln>
        </p:spPr>
        <p:txBody>
          <a:bodyPr anchorCtr="0" anchor="b" bIns="34275" lIns="68575" rIns="68575" tIns="34275">
            <a:noAutofit/>
          </a:bodyPr>
          <a:lstStyle/>
          <a:p>
            <a:pPr indent="0" lvl="0" marL="0" marR="0" rtl="0" algn="ctr">
              <a:lnSpc>
                <a:spcPct val="90000"/>
              </a:lnSpc>
              <a:spcBef>
                <a:spcPts val="0"/>
              </a:spcBef>
              <a:buClr>
                <a:schemeClr val="dk1"/>
              </a:buClr>
              <a:buSzPct val="25000"/>
              <a:buFont typeface="Calibri"/>
              <a:buNone/>
            </a:pPr>
            <a:r>
              <a:rPr b="1" lang="en-GB" sz="4100">
                <a:solidFill>
                  <a:schemeClr val="lt1"/>
                </a:solidFill>
              </a:rPr>
              <a:t>Genome editing and CRISPR/Cas9</a:t>
            </a:r>
          </a:p>
        </p:txBody>
      </p:sp>
      <p:pic>
        <p:nvPicPr>
          <p:cNvPr id="398" name="Shape 398"/>
          <p:cNvPicPr preferRelativeResize="0"/>
          <p:nvPr/>
        </p:nvPicPr>
        <p:blipFill>
          <a:blip r:embed="rId3">
            <a:alphaModFix/>
          </a:blip>
          <a:stretch>
            <a:fillRect/>
          </a:stretch>
        </p:blipFill>
        <p:spPr>
          <a:xfrm>
            <a:off x="1816475" y="1458700"/>
            <a:ext cx="5047900" cy="34056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02" name="Shape 402"/>
        <p:cNvGrpSpPr/>
        <p:nvPr/>
      </p:nvGrpSpPr>
      <p:grpSpPr>
        <a:xfrm>
          <a:off x="0" y="0"/>
          <a:ext cx="0" cy="0"/>
          <a:chOff x="0" y="0"/>
          <a:chExt cx="0" cy="0"/>
        </a:xfrm>
      </p:grpSpPr>
      <p:sp>
        <p:nvSpPr>
          <p:cNvPr id="403" name="Shape 403"/>
          <p:cNvSpPr txBox="1"/>
          <p:nvPr>
            <p:ph type="title"/>
          </p:nvPr>
        </p:nvSpPr>
        <p:spPr>
          <a:xfrm>
            <a:off x="628650" y="273843"/>
            <a:ext cx="7886699" cy="994172"/>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none" cap="none" strike="noStrike">
                <a:solidFill>
                  <a:schemeClr val="lt1"/>
                </a:solidFill>
                <a:latin typeface="Calibri"/>
                <a:ea typeface="Calibri"/>
                <a:cs typeface="Calibri"/>
                <a:sym typeface="Calibri"/>
              </a:rPr>
              <a:t>What is </a:t>
            </a:r>
            <a:r>
              <a:rPr b="1" i="0" lang="en-GB" sz="3300" u="sng" cap="none" strike="noStrike">
                <a:solidFill>
                  <a:schemeClr val="lt1"/>
                </a:solidFill>
                <a:latin typeface="Calibri"/>
                <a:ea typeface="Calibri"/>
                <a:cs typeface="Calibri"/>
                <a:sym typeface="Calibri"/>
              </a:rPr>
              <a:t>Genome editing </a:t>
            </a:r>
            <a:r>
              <a:rPr b="1" i="0" lang="en-GB" sz="3300" u="none" cap="none" strike="noStrike">
                <a:solidFill>
                  <a:schemeClr val="lt1"/>
                </a:solidFill>
                <a:latin typeface="Calibri"/>
                <a:ea typeface="Calibri"/>
                <a:cs typeface="Calibri"/>
                <a:sym typeface="Calibri"/>
              </a:rPr>
              <a:t>and it’s </a:t>
            </a:r>
            <a:r>
              <a:rPr b="1" i="0" lang="en-GB" sz="3300" u="sng" cap="none" strike="noStrike">
                <a:solidFill>
                  <a:schemeClr val="lt1"/>
                </a:solidFill>
                <a:latin typeface="Calibri"/>
                <a:ea typeface="Calibri"/>
                <a:cs typeface="Calibri"/>
                <a:sym typeface="Calibri"/>
              </a:rPr>
              <a:t>importance</a:t>
            </a:r>
            <a:r>
              <a:rPr b="1" i="0" lang="en-GB" sz="3300" u="none" cap="none" strike="noStrike">
                <a:solidFill>
                  <a:schemeClr val="lt1"/>
                </a:solidFill>
                <a:latin typeface="Calibri"/>
                <a:ea typeface="Calibri"/>
                <a:cs typeface="Calibri"/>
                <a:sym typeface="Calibri"/>
              </a:rPr>
              <a:t>?</a:t>
            </a:r>
          </a:p>
        </p:txBody>
      </p:sp>
      <p:sp>
        <p:nvSpPr>
          <p:cNvPr id="404" name="Shape 404"/>
          <p:cNvSpPr txBox="1"/>
          <p:nvPr>
            <p:ph idx="1" type="body"/>
          </p:nvPr>
        </p:nvSpPr>
        <p:spPr>
          <a:xfrm>
            <a:off x="628650" y="1376674"/>
            <a:ext cx="7886700" cy="3256200"/>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Genome editing is a type of genetic engineering in which DNA is inserted, deleted or replaced in the genome of a living organism using engineered nucleases, or "molecular scissors.“</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 These nucleases create site-specific double-strand breaks (DSBs) at desired locations in the genome.</a:t>
            </a:r>
          </a:p>
          <a:p>
            <a:pPr indent="-171450" lvl="0" marL="177800" marR="0" rtl="0" algn="l">
              <a:lnSpc>
                <a:spcPct val="90000"/>
              </a:lnSpc>
              <a:spcBef>
                <a:spcPts val="800"/>
              </a:spcBef>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The induced double-strand breaks are repaired through nonhomologous end-joining (NHEJ) or homologous recombination (HR), resulting in targeted mutations ('edits').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08" name="Shape 408"/>
        <p:cNvGrpSpPr/>
        <p:nvPr/>
      </p:nvGrpSpPr>
      <p:grpSpPr>
        <a:xfrm>
          <a:off x="0" y="0"/>
          <a:ext cx="0" cy="0"/>
          <a:chOff x="0" y="0"/>
          <a:chExt cx="0" cy="0"/>
        </a:xfrm>
      </p:grpSpPr>
      <p:sp>
        <p:nvSpPr>
          <p:cNvPr id="409" name="Shape 409"/>
          <p:cNvSpPr txBox="1"/>
          <p:nvPr>
            <p:ph type="title"/>
          </p:nvPr>
        </p:nvSpPr>
        <p:spPr>
          <a:xfrm>
            <a:off x="628650" y="273843"/>
            <a:ext cx="7886699" cy="994172"/>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sng" cap="none" strike="noStrike">
                <a:solidFill>
                  <a:schemeClr val="lt1"/>
                </a:solidFill>
                <a:latin typeface="Calibri"/>
                <a:ea typeface="Calibri"/>
                <a:cs typeface="Calibri"/>
                <a:sym typeface="Calibri"/>
              </a:rPr>
              <a:t>Genome editing systems</a:t>
            </a:r>
          </a:p>
        </p:txBody>
      </p:sp>
      <p:sp>
        <p:nvSpPr>
          <p:cNvPr id="410" name="Shape 410"/>
          <p:cNvSpPr txBox="1"/>
          <p:nvPr>
            <p:ph idx="1" type="body"/>
          </p:nvPr>
        </p:nvSpPr>
        <p:spPr>
          <a:xfrm>
            <a:off x="628650" y="1123199"/>
            <a:ext cx="7886700" cy="3509700"/>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All genome editing systems contain a nuclease part to cut the DNA and a DNA-targeting part to recognise the DNA sequence they cut.</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They mainly differ in how they recognise the DNA to cut:</a:t>
            </a:r>
          </a:p>
          <a:p>
            <a:pPr indent="-171450" lvl="0" marL="177800" marR="0" rtl="0" algn="l">
              <a:lnSpc>
                <a:spcPct val="90000"/>
              </a:lnSpc>
              <a:spcBef>
                <a:spcPts val="800"/>
              </a:spcBef>
              <a:spcAft>
                <a:spcPts val="0"/>
              </a:spcAft>
              <a:buClr>
                <a:schemeClr val="lt1"/>
              </a:buClr>
              <a:buSzPct val="100000"/>
              <a:buFont typeface="Noto Sans Symbols"/>
              <a:buChar char="•"/>
            </a:pPr>
            <a:r>
              <a:rPr b="1" i="0" lang="en-GB" sz="2100" u="none" cap="none" strike="noStrike">
                <a:solidFill>
                  <a:schemeClr val="lt1"/>
                </a:solidFill>
                <a:latin typeface="Calibri"/>
                <a:ea typeface="Calibri"/>
                <a:cs typeface="Calibri"/>
                <a:sym typeface="Calibri"/>
              </a:rPr>
              <a:t>RNA based</a:t>
            </a:r>
            <a:r>
              <a:rPr b="0" i="0" lang="en-GB" sz="2100" u="none" cap="none" strike="noStrike">
                <a:solidFill>
                  <a:schemeClr val="lt1"/>
                </a:solidFill>
                <a:latin typeface="Calibri"/>
                <a:ea typeface="Calibri"/>
                <a:cs typeface="Calibri"/>
                <a:sym typeface="Calibri"/>
              </a:rPr>
              <a:t>:  contain a short sequence of RNA that binds to the target DNA to be cut.</a:t>
            </a:r>
          </a:p>
          <a:p>
            <a:pPr indent="-171450" lvl="0" marL="177800" marR="0" rtl="0" algn="l">
              <a:lnSpc>
                <a:spcPct val="90000"/>
              </a:lnSpc>
              <a:spcBef>
                <a:spcPts val="800"/>
              </a:spcBef>
              <a:spcAft>
                <a:spcPts val="0"/>
              </a:spcAft>
              <a:buClr>
                <a:schemeClr val="lt1"/>
              </a:buClr>
              <a:buSzPct val="100000"/>
              <a:buFont typeface="Noto Sans Symbols"/>
              <a:buChar char="•"/>
            </a:pPr>
            <a:r>
              <a:rPr b="1" i="0" lang="en-GB" sz="2100" u="none" cap="none" strike="noStrike">
                <a:solidFill>
                  <a:schemeClr val="lt1"/>
                </a:solidFill>
                <a:latin typeface="Calibri"/>
                <a:ea typeface="Calibri"/>
                <a:cs typeface="Calibri"/>
                <a:sym typeface="Calibri"/>
              </a:rPr>
              <a:t>Protein based</a:t>
            </a:r>
            <a:r>
              <a:rPr b="0" i="0" lang="en-GB" sz="2100" u="none" cap="none" strike="noStrike">
                <a:solidFill>
                  <a:schemeClr val="lt1"/>
                </a:solidFill>
                <a:latin typeface="Calibri"/>
                <a:ea typeface="Calibri"/>
                <a:cs typeface="Calibri"/>
                <a:sym typeface="Calibri"/>
              </a:rPr>
              <a:t>: contain a protein that recognises and binds to the target DNA to be cut.</a:t>
            </a:r>
          </a:p>
          <a:p>
            <a:pPr indent="0" lvl="0" marL="0" marR="0" rtl="0" algn="l">
              <a:lnSpc>
                <a:spcPct val="90000"/>
              </a:lnSpc>
              <a:spcBef>
                <a:spcPts val="800"/>
              </a:spcBef>
              <a:buClr>
                <a:schemeClr val="dk1"/>
              </a:buClr>
              <a:buSzPct val="250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14" name="Shape 414"/>
        <p:cNvGrpSpPr/>
        <p:nvPr/>
      </p:nvGrpSpPr>
      <p:grpSpPr>
        <a:xfrm>
          <a:off x="0" y="0"/>
          <a:ext cx="0" cy="0"/>
          <a:chOff x="0" y="0"/>
          <a:chExt cx="0" cy="0"/>
        </a:xfrm>
      </p:grpSpPr>
      <p:sp>
        <p:nvSpPr>
          <p:cNvPr id="415" name="Shape 415"/>
          <p:cNvSpPr txBox="1"/>
          <p:nvPr>
            <p:ph type="title"/>
          </p:nvPr>
        </p:nvSpPr>
        <p:spPr>
          <a:xfrm>
            <a:off x="628650" y="273843"/>
            <a:ext cx="7886699" cy="994172"/>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sng" cap="none" strike="noStrike">
                <a:solidFill>
                  <a:schemeClr val="lt1"/>
                </a:solidFill>
                <a:latin typeface="Calibri"/>
                <a:ea typeface="Calibri"/>
                <a:cs typeface="Calibri"/>
                <a:sym typeface="Calibri"/>
              </a:rPr>
              <a:t>ZFNS(zinc-finger nucleases)</a:t>
            </a:r>
          </a:p>
        </p:txBody>
      </p:sp>
      <p:pic>
        <p:nvPicPr>
          <p:cNvPr descr="https://lh4.googleusercontent.com/ghKQ6hmQdQ9IRzTNW7UwoOhJALAl_uDHQcTUSIzmOwdlRyXuHpDcw1dcVtNFQR4DHf_aRaqRIFwk8PTdg-J8zoghPDW9Npah6lXAtq3AVxEuTevREhP6sZAHAMS4f6SecJilY_1R" id="416" name="Shape 416"/>
          <p:cNvPicPr preferRelativeResize="0"/>
          <p:nvPr>
            <p:ph idx="1" type="body"/>
          </p:nvPr>
        </p:nvPicPr>
        <p:blipFill rotWithShape="1">
          <a:blip r:embed="rId3">
            <a:alphaModFix/>
          </a:blip>
          <a:srcRect b="0" l="0" r="0" t="17053"/>
          <a:stretch/>
        </p:blipFill>
        <p:spPr>
          <a:xfrm>
            <a:off x="891300" y="1545649"/>
            <a:ext cx="7361400" cy="2706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20" name="Shape 420"/>
        <p:cNvGrpSpPr/>
        <p:nvPr/>
      </p:nvGrpSpPr>
      <p:grpSpPr>
        <a:xfrm>
          <a:off x="0" y="0"/>
          <a:ext cx="0" cy="0"/>
          <a:chOff x="0" y="0"/>
          <a:chExt cx="0" cy="0"/>
        </a:xfrm>
      </p:grpSpPr>
      <p:sp>
        <p:nvSpPr>
          <p:cNvPr id="421" name="Shape 421"/>
          <p:cNvSpPr txBox="1"/>
          <p:nvPr>
            <p:ph idx="1" type="body"/>
          </p:nvPr>
        </p:nvSpPr>
        <p:spPr>
          <a:xfrm>
            <a:off x="628650" y="1246908"/>
            <a:ext cx="7886699" cy="2956955"/>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ZNF has DNA-binding part , which is made of zinc-finger proteins.</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Each zinc-finger protein binds to different sequences of DNA.Different combinations of zinc-finger proteins bind with different sequences of DNA, But it  is hard to predict without testing them first.</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The nuclease part of ZFNs is generally a FokI nuclease and it cuts the DNA.</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Two FokI molecules bind together to make a cut in the DNA, so this way a  pair of ZFNs are made and one binds to each strand.</a:t>
            </a:r>
          </a:p>
          <a:p>
            <a:pPr indent="-171450" lvl="0" marL="177800" marR="0" rtl="0" algn="l">
              <a:lnSpc>
                <a:spcPct val="90000"/>
              </a:lnSpc>
              <a:spcBef>
                <a:spcPts val="800"/>
              </a:spcBef>
              <a:buClr>
                <a:schemeClr val="dk1"/>
              </a:buClr>
              <a:buSzPct val="1000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25" name="Shape 425"/>
        <p:cNvGrpSpPr/>
        <p:nvPr/>
      </p:nvGrpSpPr>
      <p:grpSpPr>
        <a:xfrm>
          <a:off x="0" y="0"/>
          <a:ext cx="0" cy="0"/>
          <a:chOff x="0" y="0"/>
          <a:chExt cx="0" cy="0"/>
        </a:xfrm>
      </p:grpSpPr>
      <p:sp>
        <p:nvSpPr>
          <p:cNvPr id="426" name="Shape 426"/>
          <p:cNvSpPr txBox="1"/>
          <p:nvPr>
            <p:ph type="title"/>
          </p:nvPr>
        </p:nvSpPr>
        <p:spPr>
          <a:xfrm>
            <a:off x="628650" y="273843"/>
            <a:ext cx="7886699" cy="994172"/>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sng" cap="none" strike="noStrike">
                <a:solidFill>
                  <a:schemeClr val="lt1"/>
                </a:solidFill>
                <a:latin typeface="Calibri"/>
                <a:ea typeface="Calibri"/>
                <a:cs typeface="Calibri"/>
                <a:sym typeface="Calibri"/>
              </a:rPr>
              <a:t>TALENs (Transcription activator-like effector nucleases) </a:t>
            </a:r>
          </a:p>
        </p:txBody>
      </p:sp>
      <p:pic>
        <p:nvPicPr>
          <p:cNvPr descr="engineered_nucleases_TALENs_yourgenome.png" id="427" name="Shape 427"/>
          <p:cNvPicPr preferRelativeResize="0"/>
          <p:nvPr>
            <p:ph idx="1" type="body"/>
          </p:nvPr>
        </p:nvPicPr>
        <p:blipFill rotWithShape="1">
          <a:blip r:embed="rId3">
            <a:alphaModFix/>
          </a:blip>
          <a:srcRect b="0" l="0" r="0" t="14922"/>
          <a:stretch/>
        </p:blipFill>
        <p:spPr>
          <a:xfrm>
            <a:off x="933575" y="1598450"/>
            <a:ext cx="7361400" cy="277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00" name="Shape 200"/>
        <p:cNvGrpSpPr/>
        <p:nvPr/>
      </p:nvGrpSpPr>
      <p:grpSpPr>
        <a:xfrm>
          <a:off x="0" y="0"/>
          <a:ext cx="0" cy="0"/>
          <a:chOff x="0" y="0"/>
          <a:chExt cx="0" cy="0"/>
        </a:xfrm>
      </p:grpSpPr>
      <p:sp>
        <p:nvSpPr>
          <p:cNvPr id="201" name="Shape 201"/>
          <p:cNvSpPr txBox="1"/>
          <p:nvPr>
            <p:ph idx="1" type="body"/>
          </p:nvPr>
        </p:nvSpPr>
        <p:spPr>
          <a:xfrm>
            <a:off x="387900" y="1489825"/>
            <a:ext cx="4230900" cy="3078900"/>
          </a:xfrm>
          <a:prstGeom prst="rect">
            <a:avLst/>
          </a:prstGeom>
        </p:spPr>
        <p:txBody>
          <a:bodyPr anchorCtr="0" anchor="t" bIns="91425" lIns="91425" rIns="91425" tIns="91425">
            <a:noAutofit/>
          </a:bodyPr>
          <a:lstStyle/>
          <a:p>
            <a:pPr indent="-228600" lvl="0" marL="457200" rtl="0">
              <a:spcBef>
                <a:spcPts val="0"/>
              </a:spcBef>
            </a:pPr>
            <a:r>
              <a:rPr lang="en-GB"/>
              <a:t>They also contain CRISPR associated genes, better known as CAS genes</a:t>
            </a:r>
          </a:p>
          <a:p>
            <a:pPr indent="-228600" lvl="0" marL="457200" rtl="0">
              <a:spcBef>
                <a:spcPts val="0"/>
              </a:spcBef>
            </a:pPr>
            <a:r>
              <a:rPr lang="en-GB"/>
              <a:t>Whenever an external bacteriophage attacks the bacteria cell, the first trigger is done by cas genes.</a:t>
            </a:r>
          </a:p>
          <a:p>
            <a:pPr lvl="0" rtl="0">
              <a:spcBef>
                <a:spcPts val="0"/>
              </a:spcBef>
              <a:buNone/>
            </a:pPr>
            <a:r>
              <a:t/>
            </a:r>
            <a:endParaRPr/>
          </a:p>
        </p:txBody>
      </p:sp>
      <p:pic>
        <p:nvPicPr>
          <p:cNvPr descr="download.png" id="202" name="Shape 202"/>
          <p:cNvPicPr preferRelativeResize="0"/>
          <p:nvPr/>
        </p:nvPicPr>
        <p:blipFill>
          <a:blip r:embed="rId3">
            <a:alphaModFix/>
          </a:blip>
          <a:stretch>
            <a:fillRect/>
          </a:stretch>
        </p:blipFill>
        <p:spPr>
          <a:xfrm>
            <a:off x="4771200" y="1673600"/>
            <a:ext cx="3961374" cy="1796300"/>
          </a:xfrm>
          <a:prstGeom prst="rect">
            <a:avLst/>
          </a:prstGeom>
          <a:noFill/>
          <a:ln>
            <a:noFill/>
          </a:ln>
        </p:spPr>
      </p:pic>
      <p:sp>
        <p:nvSpPr>
          <p:cNvPr id="203" name="Shape 203"/>
          <p:cNvSpPr txBox="1"/>
          <p:nvPr>
            <p:ph type="title"/>
          </p:nvPr>
        </p:nvSpPr>
        <p:spPr>
          <a:xfrm>
            <a:off x="387900" y="229425"/>
            <a:ext cx="8368200" cy="686100"/>
          </a:xfrm>
          <a:prstGeom prst="rect">
            <a:avLst/>
          </a:prstGeom>
        </p:spPr>
        <p:txBody>
          <a:bodyPr anchorCtr="0" anchor="b" bIns="91425" lIns="91425" rIns="91425" tIns="91425">
            <a:noAutofit/>
          </a:bodyPr>
          <a:lstStyle/>
          <a:p>
            <a:pPr lvl="0" rtl="0">
              <a:spcBef>
                <a:spcPts val="0"/>
              </a:spcBef>
              <a:buNone/>
            </a:pPr>
            <a:r>
              <a:rPr lang="en-GB"/>
              <a:t>CRISPR and Cas protein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31" name="Shape 431"/>
        <p:cNvGrpSpPr/>
        <p:nvPr/>
      </p:nvGrpSpPr>
      <p:grpSpPr>
        <a:xfrm>
          <a:off x="0" y="0"/>
          <a:ext cx="0" cy="0"/>
          <a:chOff x="0" y="0"/>
          <a:chExt cx="0" cy="0"/>
        </a:xfrm>
      </p:grpSpPr>
      <p:sp>
        <p:nvSpPr>
          <p:cNvPr id="432" name="Shape 432"/>
          <p:cNvSpPr txBox="1"/>
          <p:nvPr>
            <p:ph idx="1" type="body"/>
          </p:nvPr>
        </p:nvSpPr>
        <p:spPr>
          <a:xfrm>
            <a:off x="628650" y="1335974"/>
            <a:ext cx="7886699" cy="2894609"/>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TALENs has DNA-binding domain, which is made of TALE(Transcription activator-like effector).</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There are four types of Binding domain, each domain for each DNA base. so they can be programmed to bind to specific DNA sequences much more easily than ZFNs.</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Same as  ZFNs, the nuclease part of TALENs is generally FokI nuclease.</a:t>
            </a:r>
          </a:p>
          <a:p>
            <a:pPr indent="-171450" lvl="0" marL="177800" marR="0" rtl="0" algn="l">
              <a:lnSpc>
                <a:spcPct val="90000"/>
              </a:lnSpc>
              <a:spcBef>
                <a:spcPts val="800"/>
              </a:spcBef>
              <a:spcAft>
                <a:spcPts val="0"/>
              </a:spcAft>
              <a:buClr>
                <a:schemeClr val="dk1"/>
              </a:buClr>
              <a:buSzPct val="100000"/>
              <a:buFont typeface="Arial"/>
              <a:buChar char="•"/>
            </a:pPr>
            <a:r>
              <a:rPr b="0" i="0" lang="en-GB" sz="2100" u="none" cap="none" strike="noStrike">
                <a:solidFill>
                  <a:schemeClr val="lt1"/>
                </a:solidFill>
                <a:latin typeface="Calibri"/>
                <a:ea typeface="Calibri"/>
                <a:cs typeface="Calibri"/>
                <a:sym typeface="Calibri"/>
              </a:rPr>
              <a:t>Two FokI molecules must have to come together to do a cut in the DNA, so two TALENs can be maid, one TALENs binds with each strand</a:t>
            </a:r>
            <a:r>
              <a:rPr b="0" i="0" lang="en-GB" sz="2100" u="none" cap="none" strike="noStrike">
                <a:solidFill>
                  <a:schemeClr val="dk1"/>
                </a:solidFill>
                <a:latin typeface="Calibri"/>
                <a:ea typeface="Calibri"/>
                <a:cs typeface="Calibri"/>
                <a:sym typeface="Calibri"/>
              </a:rPr>
              <a:t>.</a:t>
            </a:r>
          </a:p>
          <a:p>
            <a:pPr indent="0" lvl="0" marL="0" marR="0" rtl="0" algn="l">
              <a:lnSpc>
                <a:spcPct val="90000"/>
              </a:lnSpc>
              <a:spcBef>
                <a:spcPts val="800"/>
              </a:spcBef>
              <a:buClr>
                <a:schemeClr val="dk1"/>
              </a:buClr>
              <a:buSzPct val="250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36" name="Shape 436"/>
        <p:cNvGrpSpPr/>
        <p:nvPr/>
      </p:nvGrpSpPr>
      <p:grpSpPr>
        <a:xfrm>
          <a:off x="0" y="0"/>
          <a:ext cx="0" cy="0"/>
          <a:chOff x="0" y="0"/>
          <a:chExt cx="0" cy="0"/>
        </a:xfrm>
      </p:grpSpPr>
      <p:sp>
        <p:nvSpPr>
          <p:cNvPr id="437" name="Shape 437"/>
          <p:cNvSpPr txBox="1"/>
          <p:nvPr>
            <p:ph type="title"/>
          </p:nvPr>
        </p:nvSpPr>
        <p:spPr>
          <a:xfrm>
            <a:off x="628650" y="273843"/>
            <a:ext cx="7886699" cy="994172"/>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sng" cap="none" strike="noStrike">
                <a:solidFill>
                  <a:schemeClr val="lt1"/>
                </a:solidFill>
                <a:latin typeface="Calibri"/>
                <a:ea typeface="Calibri"/>
                <a:cs typeface="Calibri"/>
                <a:sym typeface="Calibri"/>
              </a:rPr>
              <a:t>CRISPR-Cas9</a:t>
            </a:r>
          </a:p>
        </p:txBody>
      </p:sp>
      <p:pic>
        <p:nvPicPr>
          <p:cNvPr descr="Doudna-art-crop.jpg" id="438" name="Shape 438"/>
          <p:cNvPicPr preferRelativeResize="0"/>
          <p:nvPr>
            <p:ph idx="1" type="body"/>
          </p:nvPr>
        </p:nvPicPr>
        <p:blipFill rotWithShape="1">
          <a:blip r:embed="rId3">
            <a:alphaModFix/>
          </a:blip>
          <a:srcRect b="0" l="0" r="0" t="0"/>
          <a:stretch/>
        </p:blipFill>
        <p:spPr>
          <a:xfrm>
            <a:off x="2150691" y="1369218"/>
            <a:ext cx="4842617" cy="326350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42" name="Shape 442"/>
        <p:cNvGrpSpPr/>
        <p:nvPr/>
      </p:nvGrpSpPr>
      <p:grpSpPr>
        <a:xfrm>
          <a:off x="0" y="0"/>
          <a:ext cx="0" cy="0"/>
          <a:chOff x="0" y="0"/>
          <a:chExt cx="0" cy="0"/>
        </a:xfrm>
      </p:grpSpPr>
      <p:sp>
        <p:nvSpPr>
          <p:cNvPr id="443" name="Shape 443"/>
          <p:cNvSpPr txBox="1"/>
          <p:nvPr>
            <p:ph idx="1" type="body"/>
          </p:nvPr>
        </p:nvSpPr>
        <p:spPr>
          <a:xfrm>
            <a:off x="628650" y="1246908"/>
            <a:ext cx="7886699" cy="3385813"/>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CRISPR-Cas9  is the most common, cheap and efficient system used for genome editing.</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CRISPR stands for ‘Clustered Regularly Interspaced Short Palindromic Repeats’.</a:t>
            </a:r>
          </a:p>
          <a:p>
            <a:pPr indent="-171450" lvl="0" marL="177800" marR="0" rtl="0" algn="l">
              <a:lnSpc>
                <a:spcPct val="90000"/>
              </a:lnSpc>
              <a:spcBef>
                <a:spcPts val="800"/>
              </a:spcBef>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CRISPR is the DNA-targeting part of the system which consists of an RNA, molecule, or ‘guide’, designed to bind to specific DNA bases through complementary Base-pairing.</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47" name="Shape 447"/>
        <p:cNvGrpSpPr/>
        <p:nvPr/>
      </p:nvGrpSpPr>
      <p:grpSpPr>
        <a:xfrm>
          <a:off x="0" y="0"/>
          <a:ext cx="0" cy="0"/>
          <a:chOff x="0" y="0"/>
          <a:chExt cx="0" cy="0"/>
        </a:xfrm>
      </p:grpSpPr>
      <p:sp>
        <p:nvSpPr>
          <p:cNvPr id="448" name="Shape 448"/>
          <p:cNvSpPr txBox="1"/>
          <p:nvPr>
            <p:ph idx="1" type="body"/>
          </p:nvPr>
        </p:nvSpPr>
        <p:spPr>
          <a:xfrm>
            <a:off x="628650" y="1157843"/>
            <a:ext cx="7886699" cy="3474878"/>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CRISPR are segments of prokaryotic DNA that contain repetitive palindromic base sequences separated by short segments of spacer DNA.</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There are also a number of genes associated with the CRISPR. These are known as the CRISPR Associated (CAS) genes.</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Cas9 stands for CRISPR-associated protein 9, and is the nuclease part that cuts the DNA.</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The CRISPR-Cas9 system was originally discovered in bacteria that use this system to destroy invading viruses.</a:t>
            </a:r>
          </a:p>
          <a:p>
            <a:pPr indent="-171450" lvl="0" marL="177800" marR="0" rtl="0" algn="l">
              <a:lnSpc>
                <a:spcPct val="90000"/>
              </a:lnSpc>
              <a:spcBef>
                <a:spcPts val="800"/>
              </a:spcBef>
              <a:buClr>
                <a:schemeClr val="dk1"/>
              </a:buClr>
              <a:buSzPct val="1000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52" name="Shape 452"/>
        <p:cNvGrpSpPr/>
        <p:nvPr/>
      </p:nvGrpSpPr>
      <p:grpSpPr>
        <a:xfrm>
          <a:off x="0" y="0"/>
          <a:ext cx="0" cy="0"/>
          <a:chOff x="0" y="0"/>
          <a:chExt cx="0" cy="0"/>
        </a:xfrm>
      </p:grpSpPr>
      <p:sp>
        <p:nvSpPr>
          <p:cNvPr id="453" name="Shape 453"/>
          <p:cNvSpPr txBox="1"/>
          <p:nvPr>
            <p:ph type="title"/>
          </p:nvPr>
        </p:nvSpPr>
        <p:spPr>
          <a:xfrm>
            <a:off x="628650" y="273848"/>
            <a:ext cx="7886700" cy="712200"/>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sng" cap="none" strike="noStrike">
                <a:solidFill>
                  <a:schemeClr val="lt1"/>
                </a:solidFill>
                <a:latin typeface="Calibri"/>
                <a:ea typeface="Calibri"/>
                <a:cs typeface="Calibri"/>
                <a:sym typeface="Calibri"/>
              </a:rPr>
              <a:t>APPLICATIONS</a:t>
            </a:r>
            <a:r>
              <a:rPr b="1" i="0" lang="en-GB" sz="3300" u="none" cap="none" strike="noStrike">
                <a:solidFill>
                  <a:schemeClr val="lt1"/>
                </a:solidFill>
                <a:latin typeface="Calibri"/>
                <a:ea typeface="Calibri"/>
                <a:cs typeface="Calibri"/>
                <a:sym typeface="Calibri"/>
              </a:rPr>
              <a:t> of CRISPR/CAS9 </a:t>
            </a:r>
          </a:p>
        </p:txBody>
      </p:sp>
      <p:sp>
        <p:nvSpPr>
          <p:cNvPr id="454" name="Shape 454"/>
          <p:cNvSpPr txBox="1"/>
          <p:nvPr>
            <p:ph idx="1" type="body"/>
          </p:nvPr>
        </p:nvSpPr>
        <p:spPr>
          <a:xfrm>
            <a:off x="628650" y="917368"/>
            <a:ext cx="7886700" cy="3715500"/>
          </a:xfrm>
          <a:prstGeom prst="rect">
            <a:avLst/>
          </a:prstGeom>
          <a:noFill/>
          <a:ln>
            <a:noFill/>
          </a:ln>
        </p:spPr>
        <p:txBody>
          <a:bodyPr anchorCtr="0" anchor="t" bIns="34275" lIns="68575" rIns="68575" tIns="34275">
            <a:noAutofit/>
          </a:bodyPr>
          <a:lstStyle/>
          <a:p>
            <a:pPr indent="-171450" lvl="0" marL="177800" marR="0" rtl="0" algn="l">
              <a:lnSpc>
                <a:spcPct val="80000"/>
              </a:lnSpc>
              <a:spcBef>
                <a:spcPts val="0"/>
              </a:spcBef>
              <a:spcAft>
                <a:spcPts val="0"/>
              </a:spcAft>
              <a:buClr>
                <a:schemeClr val="lt1"/>
              </a:buClr>
              <a:buSzPct val="100000"/>
              <a:buFont typeface="Arial"/>
              <a:buChar char="•"/>
            </a:pPr>
            <a:r>
              <a:rPr b="0" i="0" lang="en-GB" sz="1900" u="none" cap="none" strike="noStrike">
                <a:solidFill>
                  <a:schemeClr val="lt1"/>
                </a:solidFill>
                <a:latin typeface="Calibri"/>
                <a:ea typeface="Calibri"/>
                <a:cs typeface="Calibri"/>
                <a:sym typeface="Calibri"/>
              </a:rPr>
              <a:t>Using CRISPR/CAS9 one can insert, delete and modify DNA in human genome and animals.</a:t>
            </a:r>
          </a:p>
          <a:p>
            <a:pPr indent="-171450" lvl="0" marL="177800" marR="0" rtl="0" algn="l">
              <a:lnSpc>
                <a:spcPct val="80000"/>
              </a:lnSpc>
              <a:spcBef>
                <a:spcPts val="800"/>
              </a:spcBef>
              <a:spcAft>
                <a:spcPts val="0"/>
              </a:spcAft>
              <a:buClr>
                <a:schemeClr val="lt1"/>
              </a:buClr>
              <a:buSzPct val="100000"/>
              <a:buFont typeface="Arial"/>
              <a:buChar char="•"/>
            </a:pPr>
            <a:r>
              <a:rPr b="0" i="0" lang="en-GB" sz="1900" u="none" cap="none" strike="noStrike">
                <a:solidFill>
                  <a:schemeClr val="lt1"/>
                </a:solidFill>
                <a:latin typeface="Calibri"/>
                <a:ea typeface="Calibri"/>
                <a:cs typeface="Calibri"/>
                <a:sym typeface="Calibri"/>
              </a:rPr>
              <a:t>CRISPR/CAS9 technique can be used to cure a rare liver disease, cancer and HIV.</a:t>
            </a:r>
          </a:p>
          <a:p>
            <a:pPr indent="-171450" lvl="0" marL="177800" marR="0" rtl="0" algn="l">
              <a:lnSpc>
                <a:spcPct val="80000"/>
              </a:lnSpc>
              <a:spcBef>
                <a:spcPts val="800"/>
              </a:spcBef>
              <a:spcAft>
                <a:spcPts val="0"/>
              </a:spcAft>
              <a:buClr>
                <a:schemeClr val="lt1"/>
              </a:buClr>
              <a:buSzPct val="100000"/>
              <a:buFont typeface="Arial"/>
              <a:buChar char="•"/>
            </a:pPr>
            <a:r>
              <a:rPr b="0" i="0" lang="en-GB" sz="1900" u="none" cap="none" strike="noStrike">
                <a:solidFill>
                  <a:schemeClr val="lt1"/>
                </a:solidFill>
                <a:latin typeface="Calibri"/>
                <a:ea typeface="Calibri"/>
                <a:cs typeface="Calibri"/>
                <a:sym typeface="Calibri"/>
              </a:rPr>
              <a:t>CRISPR/CAS9 technique is used to eliminate muscular dystrophy in mice.</a:t>
            </a:r>
          </a:p>
          <a:p>
            <a:pPr indent="-171450" lvl="0" marL="177800" marR="0" rtl="0" algn="l">
              <a:lnSpc>
                <a:spcPct val="80000"/>
              </a:lnSpc>
              <a:spcBef>
                <a:spcPts val="800"/>
              </a:spcBef>
              <a:spcAft>
                <a:spcPts val="0"/>
              </a:spcAft>
              <a:buClr>
                <a:schemeClr val="lt1"/>
              </a:buClr>
              <a:buSzPct val="100000"/>
              <a:buFont typeface="Arial"/>
              <a:buChar char="•"/>
            </a:pPr>
            <a:r>
              <a:rPr b="0" i="0" lang="en-GB" sz="1900" u="none" cap="none" strike="noStrike">
                <a:solidFill>
                  <a:schemeClr val="lt1"/>
                </a:solidFill>
                <a:latin typeface="Calibri"/>
                <a:ea typeface="Calibri"/>
                <a:cs typeface="Calibri"/>
                <a:sym typeface="Calibri"/>
              </a:rPr>
              <a:t>CRISPR is used to create transgenic animals such as pigs,zebrafish,rat and mice.</a:t>
            </a:r>
          </a:p>
          <a:p>
            <a:pPr indent="-171450" lvl="0" marL="177800" marR="0" rtl="0" algn="l">
              <a:lnSpc>
                <a:spcPct val="80000"/>
              </a:lnSpc>
              <a:spcBef>
                <a:spcPts val="800"/>
              </a:spcBef>
              <a:spcAft>
                <a:spcPts val="0"/>
              </a:spcAft>
              <a:buClr>
                <a:schemeClr val="lt1"/>
              </a:buClr>
              <a:buSzPct val="100000"/>
              <a:buFont typeface="Arial"/>
              <a:buChar char="•"/>
            </a:pPr>
            <a:r>
              <a:rPr b="0" i="0" lang="en-GB" sz="1900" u="none" cap="none" strike="noStrike">
                <a:solidFill>
                  <a:schemeClr val="lt1"/>
                </a:solidFill>
                <a:latin typeface="Calibri"/>
                <a:ea typeface="Calibri"/>
                <a:cs typeface="Calibri"/>
                <a:sym typeface="Calibri"/>
              </a:rPr>
              <a:t>Food manufacturing companies are using this technique to produce cheese and yoghurt.</a:t>
            </a:r>
          </a:p>
          <a:p>
            <a:pPr indent="-171450" lvl="0" marL="177800" marR="0" rtl="0" algn="l">
              <a:lnSpc>
                <a:spcPct val="80000"/>
              </a:lnSpc>
              <a:spcBef>
                <a:spcPts val="800"/>
              </a:spcBef>
              <a:spcAft>
                <a:spcPts val="0"/>
              </a:spcAft>
              <a:buClr>
                <a:schemeClr val="lt1"/>
              </a:buClr>
              <a:buSzPct val="100000"/>
              <a:buFont typeface="Arial"/>
              <a:buChar char="•"/>
            </a:pPr>
            <a:r>
              <a:rPr b="0" i="0" lang="en-GB" sz="1900" u="none" cap="none" strike="noStrike">
                <a:solidFill>
                  <a:schemeClr val="lt1"/>
                </a:solidFill>
                <a:latin typeface="Calibri"/>
                <a:ea typeface="Calibri"/>
                <a:cs typeface="Calibri"/>
                <a:sym typeface="Calibri"/>
              </a:rPr>
              <a:t>Using this technology we can improve the quality and life of rice, tomato and tobacco etc. </a:t>
            </a:r>
          </a:p>
          <a:p>
            <a:pPr indent="-171450" lvl="0" marL="177800" marR="0" rtl="0" algn="l">
              <a:lnSpc>
                <a:spcPct val="80000"/>
              </a:lnSpc>
              <a:spcBef>
                <a:spcPts val="800"/>
              </a:spcBef>
              <a:buClr>
                <a:schemeClr val="dk1"/>
              </a:buClr>
              <a:buSzPct val="1000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58" name="Shape 458"/>
        <p:cNvGrpSpPr/>
        <p:nvPr/>
      </p:nvGrpSpPr>
      <p:grpSpPr>
        <a:xfrm>
          <a:off x="0" y="0"/>
          <a:ext cx="0" cy="0"/>
          <a:chOff x="0" y="0"/>
          <a:chExt cx="0" cy="0"/>
        </a:xfrm>
      </p:grpSpPr>
      <p:sp>
        <p:nvSpPr>
          <p:cNvPr id="459" name="Shape 459"/>
          <p:cNvSpPr txBox="1"/>
          <p:nvPr>
            <p:ph type="title"/>
          </p:nvPr>
        </p:nvSpPr>
        <p:spPr>
          <a:xfrm>
            <a:off x="628650" y="273843"/>
            <a:ext cx="7886699" cy="994172"/>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sng" cap="none" strike="noStrike">
                <a:solidFill>
                  <a:schemeClr val="lt1"/>
                </a:solidFill>
                <a:latin typeface="Calibri"/>
                <a:ea typeface="Calibri"/>
                <a:cs typeface="Calibri"/>
                <a:sym typeface="Calibri"/>
              </a:rPr>
              <a:t>Advantages</a:t>
            </a:r>
            <a:r>
              <a:rPr b="1" i="0" lang="en-GB" sz="3300" u="none" cap="none" strike="noStrike">
                <a:solidFill>
                  <a:schemeClr val="lt1"/>
                </a:solidFill>
                <a:latin typeface="Calibri"/>
                <a:ea typeface="Calibri"/>
                <a:cs typeface="Calibri"/>
                <a:sym typeface="Calibri"/>
              </a:rPr>
              <a:t> of CRISPR Genome</a:t>
            </a:r>
          </a:p>
        </p:txBody>
      </p:sp>
      <p:sp>
        <p:nvSpPr>
          <p:cNvPr id="460" name="Shape 460"/>
          <p:cNvSpPr txBox="1"/>
          <p:nvPr>
            <p:ph idx="1" type="body"/>
          </p:nvPr>
        </p:nvSpPr>
        <p:spPr>
          <a:xfrm>
            <a:off x="628650" y="1682948"/>
            <a:ext cx="7886700" cy="2949900"/>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1" i="0" lang="en-GB" sz="2100" u="none" cap="none" strike="noStrike">
                <a:solidFill>
                  <a:schemeClr val="lt1"/>
                </a:solidFill>
                <a:latin typeface="Calibri"/>
                <a:ea typeface="Calibri"/>
                <a:cs typeface="Calibri"/>
                <a:sym typeface="Calibri"/>
              </a:rPr>
              <a:t>Target design simplicity</a:t>
            </a:r>
            <a:r>
              <a:rPr b="0" i="0" lang="en-GB" sz="2100" u="none" cap="none" strike="noStrike">
                <a:solidFill>
                  <a:schemeClr val="lt1"/>
                </a:solidFill>
                <a:latin typeface="Calibri"/>
                <a:ea typeface="Calibri"/>
                <a:cs typeface="Calibri"/>
                <a:sym typeface="Calibri"/>
              </a:rPr>
              <a:t> : Because the target specificity relies on ribonucleotide complex formation and not protein/DNA recognition, gRNAs can be designed readily and cheaply to target nearly any sequence in the genome specifically.</a:t>
            </a:r>
          </a:p>
          <a:p>
            <a:pPr indent="-171450" lvl="0" marL="177800" marR="0" rtl="0" algn="l">
              <a:lnSpc>
                <a:spcPct val="90000"/>
              </a:lnSpc>
              <a:spcBef>
                <a:spcPts val="800"/>
              </a:spcBef>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It is more </a:t>
            </a:r>
            <a:r>
              <a:rPr b="1" i="0" lang="en-GB" sz="2100" u="none" cap="none" strike="noStrike">
                <a:solidFill>
                  <a:schemeClr val="lt1"/>
                </a:solidFill>
                <a:latin typeface="Calibri"/>
                <a:ea typeface="Calibri"/>
                <a:cs typeface="Calibri"/>
                <a:sym typeface="Calibri"/>
              </a:rPr>
              <a:t>Efficient</a:t>
            </a:r>
            <a:r>
              <a:rPr b="0" i="0" lang="en-GB" sz="2100" u="none" cap="none" strike="noStrike">
                <a:solidFill>
                  <a:schemeClr val="lt1"/>
                </a:solidFill>
                <a:latin typeface="Calibri"/>
                <a:ea typeface="Calibri"/>
                <a:cs typeface="Calibri"/>
                <a:sym typeface="Calibri"/>
              </a:rPr>
              <a:t> and simple technique compared to other Gnome technology.</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64" name="Shape 464"/>
        <p:cNvGrpSpPr/>
        <p:nvPr/>
      </p:nvGrpSpPr>
      <p:grpSpPr>
        <a:xfrm>
          <a:off x="0" y="0"/>
          <a:ext cx="0" cy="0"/>
          <a:chOff x="0" y="0"/>
          <a:chExt cx="0" cy="0"/>
        </a:xfrm>
      </p:grpSpPr>
      <p:sp>
        <p:nvSpPr>
          <p:cNvPr id="465" name="Shape 465"/>
          <p:cNvSpPr txBox="1"/>
          <p:nvPr>
            <p:ph idx="1" type="body"/>
          </p:nvPr>
        </p:nvSpPr>
        <p:spPr>
          <a:xfrm>
            <a:off x="628650" y="1015340"/>
            <a:ext cx="7886699" cy="3617382"/>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We can direct inject it in Embryo. It reduces the time required to modify target genes compared to gene targeting technologies based on the use of embryonic stem (ES) cells. </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CRISPR uses advanced bioinformatics tools to identify the most appropriate sequences to design guide RNAs and optimization of the experimental conditions enabled very robust procedures which guarantee successful introduction of the desired mutation.</a:t>
            </a:r>
          </a:p>
          <a:p>
            <a:pPr indent="-171450" lvl="0" marL="177800" marR="0" rtl="0" algn="l">
              <a:lnSpc>
                <a:spcPct val="90000"/>
              </a:lnSpc>
              <a:spcBef>
                <a:spcPts val="800"/>
              </a:spcBef>
              <a:spcAft>
                <a:spcPts val="0"/>
              </a:spcAft>
              <a:buClr>
                <a:schemeClr val="lt1"/>
              </a:buClr>
              <a:buSzPct val="100000"/>
              <a:buFont typeface="Arial"/>
              <a:buChar char="•"/>
            </a:pPr>
            <a:r>
              <a:rPr b="1" i="0" lang="en-GB" sz="2100" u="none" cap="none" strike="noStrike">
                <a:solidFill>
                  <a:schemeClr val="lt1"/>
                </a:solidFill>
                <a:latin typeface="Calibri"/>
                <a:ea typeface="Calibri"/>
                <a:cs typeface="Calibri"/>
                <a:sym typeface="Calibri"/>
              </a:rPr>
              <a:t>Multiplexed mutations</a:t>
            </a:r>
            <a:r>
              <a:rPr b="0" i="0" lang="en-GB" sz="2100" u="none" cap="none" strike="noStrike">
                <a:solidFill>
                  <a:schemeClr val="lt1"/>
                </a:solidFill>
                <a:latin typeface="Calibri"/>
                <a:ea typeface="Calibri"/>
                <a:cs typeface="Calibri"/>
                <a:sym typeface="Calibri"/>
              </a:rPr>
              <a:t> : Mutations can be introduced in multiple genes at the same time by injecting them with multiple gRNAs.</a:t>
            </a:r>
          </a:p>
          <a:p>
            <a:pPr indent="0" lvl="0" marL="0" marR="0" rtl="0" algn="l">
              <a:lnSpc>
                <a:spcPct val="90000"/>
              </a:lnSpc>
              <a:spcBef>
                <a:spcPts val="800"/>
              </a:spcBef>
              <a:buClr>
                <a:schemeClr val="dk1"/>
              </a:buClr>
              <a:buSzPct val="250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69" name="Shape 469"/>
        <p:cNvGrpSpPr/>
        <p:nvPr/>
      </p:nvGrpSpPr>
      <p:grpSpPr>
        <a:xfrm>
          <a:off x="0" y="0"/>
          <a:ext cx="0" cy="0"/>
          <a:chOff x="0" y="0"/>
          <a:chExt cx="0" cy="0"/>
        </a:xfrm>
      </p:grpSpPr>
      <p:sp>
        <p:nvSpPr>
          <p:cNvPr id="470" name="Shape 470"/>
          <p:cNvSpPr txBox="1"/>
          <p:nvPr>
            <p:ph type="title"/>
          </p:nvPr>
        </p:nvSpPr>
        <p:spPr>
          <a:xfrm>
            <a:off x="628650" y="273843"/>
            <a:ext cx="7886699" cy="994172"/>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sng" cap="none" strike="noStrike">
                <a:solidFill>
                  <a:schemeClr val="lt1"/>
                </a:solidFill>
                <a:latin typeface="Calibri"/>
                <a:ea typeface="Calibri"/>
                <a:cs typeface="Calibri"/>
                <a:sym typeface="Calibri"/>
              </a:rPr>
              <a:t>Disadvantages/limitations</a:t>
            </a:r>
            <a:r>
              <a:rPr b="1" i="0" lang="en-GB" sz="3300" u="none" cap="none" strike="noStrike">
                <a:solidFill>
                  <a:schemeClr val="lt1"/>
                </a:solidFill>
                <a:latin typeface="Calibri"/>
                <a:ea typeface="Calibri"/>
                <a:cs typeface="Calibri"/>
                <a:sym typeface="Calibri"/>
              </a:rPr>
              <a:t> of CRISPR Genome </a:t>
            </a:r>
          </a:p>
        </p:txBody>
      </p:sp>
      <p:sp>
        <p:nvSpPr>
          <p:cNvPr id="471" name="Shape 471"/>
          <p:cNvSpPr txBox="1"/>
          <p:nvPr>
            <p:ph idx="1" type="body"/>
          </p:nvPr>
        </p:nvSpPr>
        <p:spPr>
          <a:xfrm>
            <a:off x="628650" y="1471725"/>
            <a:ext cx="7886700" cy="3161100"/>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If guide RNA bound with wrong DNA let say bacterial DNA then cas9 would destroy that DNA. It would harmful for body.</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 </a:t>
            </a:r>
            <a:r>
              <a:rPr b="1" i="0" lang="en-GB" sz="2100" u="none" cap="none" strike="noStrike">
                <a:solidFill>
                  <a:schemeClr val="lt1"/>
                </a:solidFill>
                <a:latin typeface="Calibri"/>
                <a:ea typeface="Calibri"/>
                <a:cs typeface="Calibri"/>
                <a:sym typeface="Calibri"/>
              </a:rPr>
              <a:t>Off-site effects</a:t>
            </a:r>
            <a:r>
              <a:rPr b="0" i="0" lang="en-GB" sz="2100" u="none" cap="none" strike="noStrike">
                <a:solidFill>
                  <a:schemeClr val="lt1"/>
                </a:solidFill>
                <a:latin typeface="Calibri"/>
                <a:ea typeface="Calibri"/>
                <a:cs typeface="Calibri"/>
                <a:sym typeface="Calibri"/>
              </a:rPr>
              <a:t> : Mutation introduced at non-specific loci with similar, but not identical, homology to the target sites are one of the most important complication of these technologies.</a:t>
            </a:r>
          </a:p>
          <a:p>
            <a:pPr indent="-171450" lvl="0" marL="177800" marR="0" rtl="0" algn="l">
              <a:lnSpc>
                <a:spcPct val="90000"/>
              </a:lnSpc>
              <a:spcBef>
                <a:spcPts val="800"/>
              </a:spcBef>
              <a:spcAft>
                <a:spcPts val="0"/>
              </a:spcAft>
              <a:buClr>
                <a:schemeClr val="lt1"/>
              </a:buClr>
              <a:buSzPct val="100000"/>
              <a:buFont typeface="Arial"/>
              <a:buChar char="•"/>
            </a:pPr>
            <a:r>
              <a:rPr b="1" i="0" lang="en-GB" sz="2100" u="none" cap="none" strike="noStrike">
                <a:solidFill>
                  <a:schemeClr val="lt1"/>
                </a:solidFill>
                <a:latin typeface="Calibri"/>
                <a:ea typeface="Calibri"/>
                <a:cs typeface="Calibri"/>
                <a:sym typeface="Calibri"/>
              </a:rPr>
              <a:t>Mosaicism : </a:t>
            </a:r>
            <a:r>
              <a:rPr b="0" i="0" lang="en-GB" sz="2100" u="none" cap="none" strike="noStrike">
                <a:solidFill>
                  <a:schemeClr val="lt1"/>
                </a:solidFill>
                <a:latin typeface="Calibri"/>
                <a:ea typeface="Calibri"/>
                <a:cs typeface="Calibri"/>
                <a:sym typeface="Calibri"/>
              </a:rPr>
              <a:t>the property or state of being composed of cells of two genetically different types.</a:t>
            </a:r>
          </a:p>
          <a:p>
            <a:pPr indent="-171450" lvl="0" marL="177800" marR="0" rtl="0" algn="l">
              <a:lnSpc>
                <a:spcPct val="90000"/>
              </a:lnSpc>
              <a:spcBef>
                <a:spcPts val="800"/>
              </a:spcBef>
              <a:buClr>
                <a:schemeClr val="dk1"/>
              </a:buClr>
              <a:buSzPct val="100000"/>
              <a:buFont typeface="Arial"/>
              <a:buNone/>
            </a:pPr>
            <a:r>
              <a:t/>
            </a:r>
            <a:endParaRPr b="1" i="0" sz="2100" u="none" cap="none" strike="noStrik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75" name="Shape 475"/>
        <p:cNvGrpSpPr/>
        <p:nvPr/>
      </p:nvGrpSpPr>
      <p:grpSpPr>
        <a:xfrm>
          <a:off x="0" y="0"/>
          <a:ext cx="0" cy="0"/>
          <a:chOff x="0" y="0"/>
          <a:chExt cx="0" cy="0"/>
        </a:xfrm>
      </p:grpSpPr>
      <p:sp>
        <p:nvSpPr>
          <p:cNvPr id="476" name="Shape 476"/>
          <p:cNvSpPr txBox="1"/>
          <p:nvPr>
            <p:ph type="title"/>
          </p:nvPr>
        </p:nvSpPr>
        <p:spPr>
          <a:xfrm>
            <a:off x="734275" y="326648"/>
            <a:ext cx="7886700" cy="733200"/>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lang="en-GB" u="sng">
                <a:solidFill>
                  <a:schemeClr val="lt1"/>
                </a:solidFill>
              </a:rPr>
              <a:t>Other methods</a:t>
            </a:r>
          </a:p>
        </p:txBody>
      </p:sp>
      <p:sp>
        <p:nvSpPr>
          <p:cNvPr id="477" name="Shape 477"/>
          <p:cNvSpPr txBox="1"/>
          <p:nvPr>
            <p:ph idx="1" type="body"/>
          </p:nvPr>
        </p:nvSpPr>
        <p:spPr>
          <a:xfrm>
            <a:off x="575850" y="1128593"/>
            <a:ext cx="7886700" cy="3715500"/>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We have referred two research papers to know about CRISPR/Cas system’s applications:</a:t>
            </a:r>
          </a:p>
          <a:p>
            <a:pPr indent="-171450" lvl="0" marL="177800" marR="0" rtl="0" algn="l">
              <a:lnSpc>
                <a:spcPct val="90000"/>
              </a:lnSpc>
              <a:spcBef>
                <a:spcPts val="800"/>
              </a:spcBef>
              <a:spcAft>
                <a:spcPts val="0"/>
              </a:spcAft>
              <a:buClr>
                <a:schemeClr val="lt1"/>
              </a:buClr>
              <a:buSzPct val="100000"/>
              <a:buFont typeface="Noto Sans Symbols"/>
              <a:buChar char="•"/>
            </a:pPr>
            <a:r>
              <a:rPr b="0" i="0" lang="en-GB" sz="2100" u="none" cap="none" strike="noStrike">
                <a:solidFill>
                  <a:schemeClr val="lt1"/>
                </a:solidFill>
                <a:latin typeface="Calibri"/>
                <a:ea typeface="Calibri"/>
                <a:cs typeface="Calibri"/>
                <a:sym typeface="Calibri"/>
              </a:rPr>
              <a:t>Genome editing –a technology in time for plants</a:t>
            </a:r>
          </a:p>
          <a:p>
            <a:pPr indent="0" lvl="0" marL="0" marR="0" rtl="0" algn="l">
              <a:lnSpc>
                <a:spcPct val="90000"/>
              </a:lnSpc>
              <a:spcBef>
                <a:spcPts val="800"/>
              </a:spcBef>
              <a:spcAft>
                <a:spcPts val="0"/>
              </a:spcAft>
              <a:buClr>
                <a:schemeClr val="dk1"/>
              </a:buClr>
              <a:buSzPct val="25000"/>
              <a:buFont typeface="Arial"/>
              <a:buNone/>
            </a:pPr>
            <a:r>
              <a:rPr b="0" i="0" lang="en-GB" sz="2100" u="none" cap="none" strike="noStrike">
                <a:solidFill>
                  <a:schemeClr val="lt1"/>
                </a:solidFill>
                <a:latin typeface="Calibri"/>
                <a:ea typeface="Calibri"/>
                <a:cs typeface="Calibri"/>
                <a:sym typeface="Calibri"/>
              </a:rPr>
              <a:t>	</a:t>
            </a:r>
            <a:r>
              <a:rPr b="0" i="1" lang="en-GB" sz="1800" u="none" cap="none" strike="noStrike">
                <a:solidFill>
                  <a:schemeClr val="lt1"/>
                </a:solidFill>
                <a:latin typeface="Calibri"/>
                <a:ea typeface="Calibri"/>
                <a:cs typeface="Calibri"/>
                <a:sym typeface="Calibri"/>
              </a:rPr>
              <a:t>By Sunghwa Choe (Seoul National University, South Korea)</a:t>
            </a:r>
            <a:r>
              <a:rPr b="0" i="0" lang="en-GB" sz="2100" u="none" cap="none" strike="noStrike">
                <a:solidFill>
                  <a:schemeClr val="lt1"/>
                </a:solidFill>
                <a:latin typeface="Calibri"/>
                <a:ea typeface="Calibri"/>
                <a:cs typeface="Calibri"/>
                <a:sym typeface="Calibri"/>
              </a:rPr>
              <a:t>	</a:t>
            </a:r>
          </a:p>
          <a:p>
            <a:pPr indent="-171450" lvl="0" marL="177800" marR="0" rtl="0" algn="l">
              <a:lnSpc>
                <a:spcPct val="90000"/>
              </a:lnSpc>
              <a:spcBef>
                <a:spcPts val="800"/>
              </a:spcBef>
              <a:buClr>
                <a:schemeClr val="lt1"/>
              </a:buClr>
              <a:buSzPct val="100000"/>
              <a:buFont typeface="Noto Sans Symbols"/>
              <a:buChar char="•"/>
            </a:pPr>
            <a:r>
              <a:rPr b="0" i="0" lang="en-GB" sz="2100" u="none" cap="none" strike="noStrike">
                <a:solidFill>
                  <a:schemeClr val="lt1"/>
                </a:solidFill>
                <a:latin typeface="Calibri"/>
                <a:ea typeface="Calibri"/>
                <a:cs typeface="Calibri"/>
                <a:sym typeface="Calibri"/>
              </a:rPr>
              <a:t>Various research papers and websites related to CRISPR/Cas9 genome editing technique and its application in site-directed genome modification of animals.</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81" name="Shape 481"/>
        <p:cNvGrpSpPr/>
        <p:nvPr/>
      </p:nvGrpSpPr>
      <p:grpSpPr>
        <a:xfrm>
          <a:off x="0" y="0"/>
          <a:ext cx="0" cy="0"/>
          <a:chOff x="0" y="0"/>
          <a:chExt cx="0" cy="0"/>
        </a:xfrm>
      </p:grpSpPr>
      <p:sp>
        <p:nvSpPr>
          <p:cNvPr id="482" name="Shape 482"/>
          <p:cNvSpPr txBox="1"/>
          <p:nvPr>
            <p:ph type="title"/>
          </p:nvPr>
        </p:nvSpPr>
        <p:spPr>
          <a:xfrm>
            <a:off x="628650" y="273844"/>
            <a:ext cx="7886699" cy="684501"/>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000" u="none" cap="none" strike="noStrike">
                <a:solidFill>
                  <a:schemeClr val="lt1"/>
                </a:solidFill>
                <a:latin typeface="Calibri"/>
                <a:ea typeface="Calibri"/>
                <a:cs typeface="Calibri"/>
                <a:sym typeface="Calibri"/>
              </a:rPr>
              <a:t>Genome editing –a technology in time for plants</a:t>
            </a:r>
          </a:p>
        </p:txBody>
      </p:sp>
      <p:pic>
        <p:nvPicPr>
          <p:cNvPr id="483" name="Shape 483"/>
          <p:cNvPicPr preferRelativeResize="0"/>
          <p:nvPr>
            <p:ph idx="1" type="body"/>
          </p:nvPr>
        </p:nvPicPr>
        <p:blipFill rotWithShape="1">
          <a:blip r:embed="rId3">
            <a:alphaModFix/>
          </a:blip>
          <a:srcRect b="0" l="0" r="0" t="0"/>
          <a:stretch/>
        </p:blipFill>
        <p:spPr>
          <a:xfrm>
            <a:off x="719941" y="872836"/>
            <a:ext cx="7704117" cy="3687287"/>
          </a:xfrm>
          <a:prstGeom prst="rect">
            <a:avLst/>
          </a:prstGeom>
          <a:noFill/>
          <a:ln>
            <a:noFill/>
          </a:ln>
        </p:spPr>
      </p:pic>
      <p:sp>
        <p:nvSpPr>
          <p:cNvPr id="484" name="Shape 484"/>
          <p:cNvSpPr/>
          <p:nvPr/>
        </p:nvSpPr>
        <p:spPr>
          <a:xfrm>
            <a:off x="2690765" y="4706184"/>
            <a:ext cx="4098574" cy="300082"/>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i="0" lang="en-GB" sz="1500" u="none" cap="none" strike="noStrike">
                <a:solidFill>
                  <a:schemeClr val="lt1"/>
                </a:solidFill>
                <a:latin typeface="Calibri"/>
                <a:ea typeface="Calibri"/>
                <a:cs typeface="Calibri"/>
                <a:sym typeface="Calibri"/>
              </a:rPr>
              <a:t>. Cas9 protein-based genome editing in plant cells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07" name="Shape 207"/>
        <p:cNvGrpSpPr/>
        <p:nvPr/>
      </p:nvGrpSpPr>
      <p:grpSpPr>
        <a:xfrm>
          <a:off x="0" y="0"/>
          <a:ext cx="0" cy="0"/>
          <a:chOff x="0" y="0"/>
          <a:chExt cx="0" cy="0"/>
        </a:xfrm>
      </p:grpSpPr>
      <p:sp>
        <p:nvSpPr>
          <p:cNvPr id="208" name="Shape 208"/>
          <p:cNvSpPr txBox="1"/>
          <p:nvPr>
            <p:ph idx="1" type="body"/>
          </p:nvPr>
        </p:nvSpPr>
        <p:spPr>
          <a:xfrm>
            <a:off x="438700" y="1580250"/>
            <a:ext cx="7913700" cy="1983000"/>
          </a:xfrm>
          <a:prstGeom prst="rect">
            <a:avLst/>
          </a:prstGeom>
        </p:spPr>
        <p:txBody>
          <a:bodyPr anchorCtr="0" anchor="t" bIns="91425" lIns="91425" rIns="91425" tIns="91425">
            <a:noAutofit/>
          </a:bodyPr>
          <a:lstStyle/>
          <a:p>
            <a:pPr indent="-228600" lvl="0" marL="457200" rtl="0">
              <a:spcBef>
                <a:spcPts val="0"/>
              </a:spcBef>
            </a:pPr>
            <a:r>
              <a:rPr lang="en-GB"/>
              <a:t>The cell analyzes the DNA released by the virus/bacteriophage and checks if it has the similar DNA in the CRISPR sequence.</a:t>
            </a:r>
          </a:p>
          <a:p>
            <a:pPr indent="-228600" lvl="0" marL="457200" rtl="0">
              <a:spcBef>
                <a:spcPts val="0"/>
              </a:spcBef>
            </a:pPr>
            <a:r>
              <a:rPr lang="en-GB"/>
              <a:t>Thus the CRISPR is searched for injected DNA sequence by bacteriophage in its spacer DNAs</a:t>
            </a:r>
          </a:p>
        </p:txBody>
      </p:sp>
      <p:sp>
        <p:nvSpPr>
          <p:cNvPr id="209" name="Shape 209"/>
          <p:cNvSpPr txBox="1"/>
          <p:nvPr>
            <p:ph type="title"/>
          </p:nvPr>
        </p:nvSpPr>
        <p:spPr>
          <a:xfrm>
            <a:off x="387900" y="229425"/>
            <a:ext cx="8368200" cy="686100"/>
          </a:xfrm>
          <a:prstGeom prst="rect">
            <a:avLst/>
          </a:prstGeom>
        </p:spPr>
        <p:txBody>
          <a:bodyPr anchorCtr="0" anchor="b" bIns="91425" lIns="91425" rIns="91425" tIns="91425">
            <a:noAutofit/>
          </a:bodyPr>
          <a:lstStyle/>
          <a:p>
            <a:pPr lvl="0" rtl="0">
              <a:spcBef>
                <a:spcPts val="0"/>
              </a:spcBef>
              <a:buNone/>
            </a:pPr>
            <a:r>
              <a:rPr lang="en-GB"/>
              <a:t>CRISPR and Cas protein</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88" name="Shape 488"/>
        <p:cNvGrpSpPr/>
        <p:nvPr/>
      </p:nvGrpSpPr>
      <p:grpSpPr>
        <a:xfrm>
          <a:off x="0" y="0"/>
          <a:ext cx="0" cy="0"/>
          <a:chOff x="0" y="0"/>
          <a:chExt cx="0" cy="0"/>
        </a:xfrm>
      </p:grpSpPr>
      <p:sp>
        <p:nvSpPr>
          <p:cNvPr id="489" name="Shape 489"/>
          <p:cNvSpPr txBox="1"/>
          <p:nvPr>
            <p:ph idx="1" type="body"/>
          </p:nvPr>
        </p:nvSpPr>
        <p:spPr>
          <a:xfrm>
            <a:off x="628650" y="1380506"/>
            <a:ext cx="7886699" cy="3252215"/>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Figure in previous slide describes Cas9 protein-based genome editing in plant cells.</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Protoplasts (cells lacking a cell wall) were prepared by treatment with cell wall-digesting enzymes. </a:t>
            </a:r>
          </a:p>
          <a:p>
            <a:pPr indent="-171450" lvl="0" marL="177800" marR="0" rtl="0" algn="l">
              <a:lnSpc>
                <a:spcPct val="90000"/>
              </a:lnSpc>
              <a:spcBef>
                <a:spcPts val="800"/>
              </a:spcBef>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 Cas9 protein and gRNA were independently prepared and assembled in vitro before being introduced into the protoplasts.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93" name="Shape 493"/>
        <p:cNvGrpSpPr/>
        <p:nvPr/>
      </p:nvGrpSpPr>
      <p:grpSpPr>
        <a:xfrm>
          <a:off x="0" y="0"/>
          <a:ext cx="0" cy="0"/>
          <a:chOff x="0" y="0"/>
          <a:chExt cx="0" cy="0"/>
        </a:xfrm>
      </p:grpSpPr>
      <p:sp>
        <p:nvSpPr>
          <p:cNvPr id="494" name="Shape 494"/>
          <p:cNvSpPr txBox="1"/>
          <p:nvPr>
            <p:ph idx="1" type="body"/>
          </p:nvPr>
        </p:nvSpPr>
        <p:spPr>
          <a:xfrm>
            <a:off x="628650" y="917368"/>
            <a:ext cx="7886700" cy="3715500"/>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The protoplasts divided after recovering their cell wall. Dividing cells formed callus (a mass of undifferentiated plant cells). </a:t>
            </a:r>
          </a:p>
          <a:p>
            <a:pPr indent="-171450" lvl="0" marL="177800" marR="0" rtl="0" algn="l">
              <a:lnSpc>
                <a:spcPct val="90000"/>
              </a:lnSpc>
              <a:spcBef>
                <a:spcPts val="800"/>
              </a:spcBef>
              <a:spcAft>
                <a:spcPts val="0"/>
              </a:spcAft>
              <a:buClr>
                <a:schemeClr val="dk1"/>
              </a:buClr>
              <a:buSzPct val="100000"/>
              <a:buFont typeface="Arial"/>
              <a:buChar char="•"/>
            </a:pPr>
            <a:r>
              <a:rPr b="0" i="0" lang="en-GB" sz="2100" u="none" cap="none" strike="noStrike">
                <a:solidFill>
                  <a:schemeClr val="lt1"/>
                </a:solidFill>
                <a:latin typeface="Calibri"/>
                <a:ea typeface="Calibri"/>
                <a:cs typeface="Calibri"/>
                <a:sym typeface="Calibri"/>
              </a:rPr>
              <a:t> Independent calli derived from a single protoplast were tested for successful genome editing by Polymerase Chain Reaction (PCR), Restriction Fragment Length Polymorphism(RFLP) and deep sequencing. Whole plants were regenerated from the mutation-bearing calli.</a:t>
            </a:r>
            <a:r>
              <a:rPr b="0" i="0" lang="en-GB" sz="2100" u="none" cap="none" strike="noStrike">
                <a:solidFill>
                  <a:schemeClr val="dk1"/>
                </a:solidFill>
                <a:latin typeface="Calibri"/>
                <a:ea typeface="Calibri"/>
                <a:cs typeface="Calibri"/>
                <a:sym typeface="Calibri"/>
              </a:rPr>
              <a:t> </a:t>
            </a:r>
          </a:p>
          <a:p>
            <a:pPr indent="-171450" lvl="0" marL="177800" marR="0" rtl="0" algn="l">
              <a:lnSpc>
                <a:spcPct val="90000"/>
              </a:lnSpc>
              <a:spcBef>
                <a:spcPts val="800"/>
              </a:spcBef>
              <a:buClr>
                <a:schemeClr val="dk1"/>
              </a:buClr>
              <a:buSzPct val="1000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498" name="Shape 498"/>
        <p:cNvGrpSpPr/>
        <p:nvPr/>
      </p:nvGrpSpPr>
      <p:grpSpPr>
        <a:xfrm>
          <a:off x="0" y="0"/>
          <a:ext cx="0" cy="0"/>
          <a:chOff x="0" y="0"/>
          <a:chExt cx="0" cy="0"/>
        </a:xfrm>
      </p:grpSpPr>
      <p:sp>
        <p:nvSpPr>
          <p:cNvPr id="499" name="Shape 499"/>
          <p:cNvSpPr txBox="1"/>
          <p:nvPr>
            <p:ph type="title"/>
          </p:nvPr>
        </p:nvSpPr>
        <p:spPr>
          <a:xfrm>
            <a:off x="628650" y="273843"/>
            <a:ext cx="7886699" cy="994172"/>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none" cap="none" strike="noStrike">
                <a:solidFill>
                  <a:schemeClr val="lt1"/>
                </a:solidFill>
                <a:latin typeface="Calibri"/>
                <a:ea typeface="Calibri"/>
                <a:cs typeface="Calibri"/>
                <a:sym typeface="Calibri"/>
              </a:rPr>
              <a:t>Mammoth genomes provide recipe for creating Arctic elephants !!</a:t>
            </a:r>
          </a:p>
        </p:txBody>
      </p:sp>
      <p:pic>
        <p:nvPicPr>
          <p:cNvPr id="500" name="Shape 500"/>
          <p:cNvPicPr preferRelativeResize="0"/>
          <p:nvPr>
            <p:ph idx="1" type="body"/>
          </p:nvPr>
        </p:nvPicPr>
        <p:blipFill rotWithShape="1">
          <a:blip r:embed="rId3">
            <a:alphaModFix/>
          </a:blip>
          <a:srcRect b="0" l="0" r="0" t="0"/>
          <a:stretch/>
        </p:blipFill>
        <p:spPr>
          <a:xfrm>
            <a:off x="3936868" y="1268016"/>
            <a:ext cx="4429025" cy="2378033"/>
          </a:xfrm>
          <a:prstGeom prst="rect">
            <a:avLst/>
          </a:prstGeom>
          <a:noFill/>
          <a:ln>
            <a:noFill/>
          </a:ln>
        </p:spPr>
      </p:pic>
      <p:pic>
        <p:nvPicPr>
          <p:cNvPr id="501" name="Shape 501"/>
          <p:cNvPicPr preferRelativeResize="0"/>
          <p:nvPr/>
        </p:nvPicPr>
        <p:blipFill rotWithShape="1">
          <a:blip r:embed="rId4">
            <a:alphaModFix/>
          </a:blip>
          <a:srcRect b="0" l="0" r="0" t="0"/>
          <a:stretch/>
        </p:blipFill>
        <p:spPr>
          <a:xfrm>
            <a:off x="628601" y="1350401"/>
            <a:ext cx="1654157" cy="2213263"/>
          </a:xfrm>
          <a:prstGeom prst="rect">
            <a:avLst/>
          </a:prstGeom>
          <a:noFill/>
          <a:ln>
            <a:noFill/>
          </a:ln>
        </p:spPr>
      </p:pic>
      <p:sp>
        <p:nvSpPr>
          <p:cNvPr id="502" name="Shape 502"/>
          <p:cNvSpPr/>
          <p:nvPr/>
        </p:nvSpPr>
        <p:spPr>
          <a:xfrm>
            <a:off x="771947" y="4016974"/>
            <a:ext cx="1200088" cy="276999"/>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i="1" lang="en-GB" sz="1400">
                <a:solidFill>
                  <a:schemeClr val="lt1"/>
                </a:solidFill>
                <a:latin typeface="Calibri"/>
                <a:ea typeface="Calibri"/>
                <a:cs typeface="Calibri"/>
                <a:sym typeface="Calibri"/>
              </a:rPr>
              <a:t>George Church</a:t>
            </a:r>
          </a:p>
        </p:txBody>
      </p:sp>
      <p:sp>
        <p:nvSpPr>
          <p:cNvPr id="503" name="Shape 503"/>
          <p:cNvSpPr/>
          <p:nvPr/>
        </p:nvSpPr>
        <p:spPr>
          <a:xfrm>
            <a:off x="4019995" y="4155474"/>
            <a:ext cx="4572000" cy="623247"/>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i="1" lang="en-GB" sz="1800">
                <a:solidFill>
                  <a:schemeClr val="lt1"/>
                </a:solidFill>
                <a:latin typeface="Calibri"/>
                <a:ea typeface="Calibri"/>
                <a:cs typeface="Calibri"/>
                <a:sym typeface="Calibri"/>
              </a:rPr>
              <a:t>A hybrid of a mammoth and an elephant could be created within two years, scientists say</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07" name="Shape 507"/>
        <p:cNvGrpSpPr/>
        <p:nvPr/>
      </p:nvGrpSpPr>
      <p:grpSpPr>
        <a:xfrm>
          <a:off x="0" y="0"/>
          <a:ext cx="0" cy="0"/>
          <a:chOff x="0" y="0"/>
          <a:chExt cx="0" cy="0"/>
        </a:xfrm>
      </p:grpSpPr>
      <p:sp>
        <p:nvSpPr>
          <p:cNvPr id="508" name="Shape 508"/>
          <p:cNvSpPr txBox="1"/>
          <p:nvPr>
            <p:ph idx="1" type="body"/>
          </p:nvPr>
        </p:nvSpPr>
        <p:spPr>
          <a:xfrm>
            <a:off x="628650" y="917368"/>
            <a:ext cx="7886700" cy="3715500"/>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Using the CRISPR DNA editing technique, his group spliced genetic segments from frozen mammoth specimens, including genes from the ears, subcutaneous fat, and hair attributes, into the DNA of skin cells from a modern elephant. </a:t>
            </a:r>
          </a:p>
          <a:p>
            <a:pPr indent="-171450" lvl="0" marL="177800" marR="0" rtl="0" algn="l">
              <a:lnSpc>
                <a:spcPct val="90000"/>
              </a:lnSpc>
              <a:spcBef>
                <a:spcPts val="800"/>
              </a:spcBef>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This marked the first time that woolly mammoth genes had been functionally active since the species became extinct.</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12" name="Shape 512"/>
        <p:cNvGrpSpPr/>
        <p:nvPr/>
      </p:nvGrpSpPr>
      <p:grpSpPr>
        <a:xfrm>
          <a:off x="0" y="0"/>
          <a:ext cx="0" cy="0"/>
          <a:chOff x="0" y="0"/>
          <a:chExt cx="0" cy="0"/>
        </a:xfrm>
      </p:grpSpPr>
      <p:sp>
        <p:nvSpPr>
          <p:cNvPr id="513" name="Shape 513"/>
          <p:cNvSpPr txBox="1"/>
          <p:nvPr>
            <p:ph idx="1" type="body"/>
          </p:nvPr>
        </p:nvSpPr>
        <p:spPr>
          <a:xfrm>
            <a:off x="628650" y="917368"/>
            <a:ext cx="7886699" cy="3715353"/>
          </a:xfrm>
          <a:prstGeom prst="rect">
            <a:avLst/>
          </a:prstGeom>
        </p:spPr>
        <p:txBody>
          <a:bodyPr anchorCtr="0" anchor="t" bIns="34275" lIns="68575" rIns="68575" tIns="34275">
            <a:noAutofit/>
          </a:bodyPr>
          <a:lstStyle/>
          <a:p>
            <a:pPr indent="-171450" lvl="0" marL="177800" rtl="0">
              <a:spcBef>
                <a:spcPts val="0"/>
              </a:spcBef>
              <a:spcAft>
                <a:spcPts val="0"/>
              </a:spcAft>
              <a:buClr>
                <a:schemeClr val="lt1"/>
              </a:buClr>
              <a:buSzPct val="100000"/>
              <a:buFont typeface="Arial"/>
            </a:pPr>
            <a:r>
              <a:rPr lang="en-GB">
                <a:solidFill>
                  <a:schemeClr val="lt1"/>
                </a:solidFill>
              </a:rPr>
              <a:t>Church helped develop the most widely used technique, known as Crispr/Cas9, that has transformed genetic engineering since it was first demonstrated in 2012. </a:t>
            </a:r>
          </a:p>
          <a:p>
            <a:pPr indent="-171450" lvl="0" marL="177800" rtl="0">
              <a:spcBef>
                <a:spcPts val="800"/>
              </a:spcBef>
              <a:spcAft>
                <a:spcPts val="0"/>
              </a:spcAft>
              <a:buClr>
                <a:schemeClr val="lt1"/>
              </a:buClr>
              <a:buSzPct val="100000"/>
              <a:buFont typeface="Arial"/>
            </a:pPr>
            <a:r>
              <a:rPr lang="en-GB">
                <a:solidFill>
                  <a:schemeClr val="lt1"/>
                </a:solidFill>
              </a:rPr>
              <a:t>Church, a guest speaker at the meeting, said the mammoth project had two goals: securing an alternative future for the endangered Asian elephant and helping to combat global warming.</a:t>
            </a:r>
          </a:p>
          <a:p>
            <a:pPr indent="-171450" lvl="0" marL="177800" rtl="0">
              <a:spcBef>
                <a:spcPts val="800"/>
              </a:spcBef>
              <a:buClr>
                <a:schemeClr val="lt1"/>
              </a:buClr>
              <a:buSzPct val="100000"/>
              <a:buFont typeface="Arial"/>
            </a:pPr>
            <a:r>
              <a:rPr lang="en-GB">
                <a:solidFill>
                  <a:schemeClr val="lt1"/>
                </a:solidFill>
              </a:rPr>
              <a:t>Woolly mammoths could help prevent tundra permafrost from melting and releasing huge amounts of greenhouse gas into the atmosphere.</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1126200"/>
          </a:xfrm>
          <a:prstGeom prst="rect">
            <a:avLst/>
          </a:prstGeom>
        </p:spPr>
        <p:txBody>
          <a:bodyPr anchorCtr="0" anchor="t" bIns="91425" lIns="91425" rIns="91425" tIns="91425">
            <a:noAutofit/>
          </a:bodyPr>
          <a:lstStyle/>
          <a:p>
            <a:pPr lvl="0" rtl="0">
              <a:spcBef>
                <a:spcPts val="0"/>
              </a:spcBef>
              <a:buNone/>
            </a:pPr>
            <a:r>
              <a:rPr lang="en-GB" sz="3600">
                <a:solidFill>
                  <a:srgbClr val="FFFFFF"/>
                </a:solidFill>
              </a:rPr>
              <a:t>PROs and cons….</a:t>
            </a:r>
          </a:p>
        </p:txBody>
      </p:sp>
      <p:pic>
        <p:nvPicPr>
          <p:cNvPr id="519" name="Shape 519"/>
          <p:cNvPicPr preferRelativeResize="0"/>
          <p:nvPr/>
        </p:nvPicPr>
        <p:blipFill>
          <a:blip r:embed="rId3">
            <a:alphaModFix/>
          </a:blip>
          <a:stretch>
            <a:fillRect/>
          </a:stretch>
        </p:blipFill>
        <p:spPr>
          <a:xfrm>
            <a:off x="2387437" y="1457300"/>
            <a:ext cx="4369122" cy="32674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23" name="Shape 523"/>
        <p:cNvGrpSpPr/>
        <p:nvPr/>
      </p:nvGrpSpPr>
      <p:grpSpPr>
        <a:xfrm>
          <a:off x="0" y="0"/>
          <a:ext cx="0" cy="0"/>
          <a:chOff x="0" y="0"/>
          <a:chExt cx="0" cy="0"/>
        </a:xfrm>
      </p:grpSpPr>
      <p:sp>
        <p:nvSpPr>
          <p:cNvPr id="524" name="Shape 52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200">
                <a:solidFill>
                  <a:srgbClr val="FFFFFF"/>
                </a:solidFill>
              </a:rPr>
              <a:t>Pros…</a:t>
            </a:r>
          </a:p>
        </p:txBody>
      </p:sp>
      <p:sp>
        <p:nvSpPr>
          <p:cNvPr id="525" name="Shape 525"/>
          <p:cNvSpPr txBox="1"/>
          <p:nvPr>
            <p:ph idx="1" type="body"/>
          </p:nvPr>
        </p:nvSpPr>
        <p:spPr>
          <a:xfrm>
            <a:off x="311700" y="1152475"/>
            <a:ext cx="5247900" cy="3990900"/>
          </a:xfrm>
          <a:prstGeom prst="rect">
            <a:avLst/>
          </a:prstGeom>
        </p:spPr>
        <p:txBody>
          <a:bodyPr anchorCtr="0" anchor="t" bIns="91425" lIns="91425" rIns="91425" tIns="91425">
            <a:noAutofit/>
          </a:bodyPr>
          <a:lstStyle/>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Cure diseases like Cancer , HIV , AIDS.</a:t>
            </a:r>
          </a:p>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By mutation we can create super Human. Like we can set the gens as someone who can be super powerful at mental level or Physical level.</a:t>
            </a:r>
          </a:p>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We can reverse the process of Human life cycle.</a:t>
            </a:r>
          </a:p>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By Using this we can make Human immoral.</a:t>
            </a:r>
          </a:p>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We can  also use this technology on animals  such then we can create healthy animals to eat. Like Pig, Salmon fish, Chicken etc.</a:t>
            </a:r>
          </a:p>
          <a:p>
            <a:pPr lvl="0">
              <a:spcBef>
                <a:spcPts val="0"/>
              </a:spcBef>
              <a:buNone/>
            </a:pPr>
            <a:r>
              <a:t/>
            </a:r>
            <a:endParaRPr/>
          </a:p>
        </p:txBody>
      </p:sp>
      <p:pic>
        <p:nvPicPr>
          <p:cNvPr id="526" name="Shape 526"/>
          <p:cNvPicPr preferRelativeResize="0"/>
          <p:nvPr/>
        </p:nvPicPr>
        <p:blipFill>
          <a:blip r:embed="rId3">
            <a:alphaModFix/>
          </a:blip>
          <a:stretch>
            <a:fillRect/>
          </a:stretch>
        </p:blipFill>
        <p:spPr>
          <a:xfrm>
            <a:off x="5726121" y="1017725"/>
            <a:ext cx="3222175" cy="1685925"/>
          </a:xfrm>
          <a:prstGeom prst="rect">
            <a:avLst/>
          </a:prstGeom>
          <a:noFill/>
          <a:ln>
            <a:noFill/>
          </a:ln>
        </p:spPr>
      </p:pic>
      <p:pic>
        <p:nvPicPr>
          <p:cNvPr id="527" name="Shape 527"/>
          <p:cNvPicPr preferRelativeResize="0"/>
          <p:nvPr/>
        </p:nvPicPr>
        <p:blipFill>
          <a:blip r:embed="rId4">
            <a:alphaModFix/>
          </a:blip>
          <a:stretch>
            <a:fillRect/>
          </a:stretch>
        </p:blipFill>
        <p:spPr>
          <a:xfrm>
            <a:off x="5726112" y="2906000"/>
            <a:ext cx="3067050" cy="1514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31" name="Shape 531"/>
        <p:cNvGrpSpPr/>
        <p:nvPr/>
      </p:nvGrpSpPr>
      <p:grpSpPr>
        <a:xfrm>
          <a:off x="0" y="0"/>
          <a:ext cx="0" cy="0"/>
          <a:chOff x="0" y="0"/>
          <a:chExt cx="0" cy="0"/>
        </a:xfrm>
      </p:grpSpPr>
      <p:sp>
        <p:nvSpPr>
          <p:cNvPr id="532" name="Shape 53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600">
                <a:solidFill>
                  <a:srgbClr val="FFFFFF"/>
                </a:solidFill>
              </a:rPr>
              <a:t>Cont...</a:t>
            </a:r>
          </a:p>
        </p:txBody>
      </p:sp>
      <p:sp>
        <p:nvSpPr>
          <p:cNvPr id="533" name="Shape 533"/>
          <p:cNvSpPr txBox="1"/>
          <p:nvPr>
            <p:ph idx="1" type="body"/>
          </p:nvPr>
        </p:nvSpPr>
        <p:spPr>
          <a:xfrm>
            <a:off x="311700" y="1152475"/>
            <a:ext cx="4465500" cy="3416400"/>
          </a:xfrm>
          <a:prstGeom prst="rect">
            <a:avLst/>
          </a:prstGeom>
        </p:spPr>
        <p:txBody>
          <a:bodyPr anchorCtr="0" anchor="t" bIns="91425" lIns="91425" rIns="91425" tIns="91425">
            <a:noAutofit/>
          </a:bodyPr>
          <a:lstStyle/>
          <a:p>
            <a:pPr lvl="0" rtl="0">
              <a:spcBef>
                <a:spcPts val="0"/>
              </a:spcBef>
              <a:spcAft>
                <a:spcPts val="1000"/>
              </a:spcAft>
              <a:buClr>
                <a:schemeClr val="dk1"/>
              </a:buClr>
              <a:buSzPct val="55000"/>
              <a:buFont typeface="Arial"/>
              <a:buNone/>
            </a:pPr>
            <a:r>
              <a:rPr lang="en-GB" sz="2000">
                <a:solidFill>
                  <a:srgbClr val="FFFFFF"/>
                </a:solidFill>
                <a:latin typeface="Calibri"/>
                <a:ea typeface="Calibri"/>
                <a:cs typeface="Calibri"/>
                <a:sym typeface="Calibri"/>
              </a:rPr>
              <a:t>We can  also use this technology on animals  such then we can create healthy animals to eat. Like Pig, Salmon fish, Chicken etc.</a:t>
            </a:r>
          </a:p>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We can also apply this technology to Farming to produce good quality of food.</a:t>
            </a:r>
          </a:p>
          <a:p>
            <a:pPr lvl="0" rtl="0">
              <a:spcBef>
                <a:spcPts val="0"/>
              </a:spcBef>
              <a:spcAft>
                <a:spcPts val="1000"/>
              </a:spcAft>
              <a:buNone/>
            </a:pPr>
            <a:r>
              <a:t/>
            </a:r>
            <a:endParaRPr sz="2000">
              <a:solidFill>
                <a:srgbClr val="FFFFFF"/>
              </a:solidFill>
              <a:latin typeface="Calibri"/>
              <a:ea typeface="Calibri"/>
              <a:cs typeface="Calibri"/>
              <a:sym typeface="Calibri"/>
            </a:endParaRPr>
          </a:p>
          <a:p>
            <a:pPr lvl="0">
              <a:spcBef>
                <a:spcPts val="0"/>
              </a:spcBef>
              <a:buNone/>
            </a:pPr>
            <a:r>
              <a:t/>
            </a:r>
            <a:endParaRPr/>
          </a:p>
          <a:p>
            <a:pPr lvl="0">
              <a:spcBef>
                <a:spcPts val="0"/>
              </a:spcBef>
              <a:buClr>
                <a:schemeClr val="dk1"/>
              </a:buClr>
              <a:buSzPct val="61111"/>
              <a:buFont typeface="Arial"/>
              <a:buNone/>
            </a:pPr>
            <a:r>
              <a:t/>
            </a:r>
            <a:endParaRPr/>
          </a:p>
          <a:p>
            <a:pPr lvl="0">
              <a:spcBef>
                <a:spcPts val="0"/>
              </a:spcBef>
              <a:buNone/>
            </a:pPr>
            <a:r>
              <a:t/>
            </a:r>
            <a:endParaRPr/>
          </a:p>
        </p:txBody>
      </p:sp>
      <p:pic>
        <p:nvPicPr>
          <p:cNvPr id="534" name="Shape 534"/>
          <p:cNvPicPr preferRelativeResize="0"/>
          <p:nvPr/>
        </p:nvPicPr>
        <p:blipFill>
          <a:blip r:embed="rId3">
            <a:alphaModFix/>
          </a:blip>
          <a:stretch>
            <a:fillRect/>
          </a:stretch>
        </p:blipFill>
        <p:spPr>
          <a:xfrm>
            <a:off x="5129349" y="1152475"/>
            <a:ext cx="3558925" cy="1571625"/>
          </a:xfrm>
          <a:prstGeom prst="rect">
            <a:avLst/>
          </a:prstGeom>
          <a:noFill/>
          <a:ln>
            <a:noFill/>
          </a:ln>
        </p:spPr>
      </p:pic>
      <p:pic>
        <p:nvPicPr>
          <p:cNvPr id="535" name="Shape 535"/>
          <p:cNvPicPr preferRelativeResize="0"/>
          <p:nvPr/>
        </p:nvPicPr>
        <p:blipFill>
          <a:blip r:embed="rId4">
            <a:alphaModFix/>
          </a:blip>
          <a:stretch>
            <a:fillRect/>
          </a:stretch>
        </p:blipFill>
        <p:spPr>
          <a:xfrm>
            <a:off x="5129350" y="2858850"/>
            <a:ext cx="1552575" cy="1752600"/>
          </a:xfrm>
          <a:prstGeom prst="rect">
            <a:avLst/>
          </a:prstGeom>
          <a:noFill/>
          <a:ln>
            <a:noFill/>
          </a:ln>
        </p:spPr>
      </p:pic>
      <p:pic>
        <p:nvPicPr>
          <p:cNvPr id="536" name="Shape 536"/>
          <p:cNvPicPr preferRelativeResize="0"/>
          <p:nvPr/>
        </p:nvPicPr>
        <p:blipFill>
          <a:blip r:embed="rId5">
            <a:alphaModFix/>
          </a:blip>
          <a:stretch>
            <a:fillRect/>
          </a:stretch>
        </p:blipFill>
        <p:spPr>
          <a:xfrm>
            <a:off x="6828149" y="2858849"/>
            <a:ext cx="1860128" cy="1752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40" name="Shape 540"/>
        <p:cNvGrpSpPr/>
        <p:nvPr/>
      </p:nvGrpSpPr>
      <p:grpSpPr>
        <a:xfrm>
          <a:off x="0" y="0"/>
          <a:ext cx="0" cy="0"/>
          <a:chOff x="0" y="0"/>
          <a:chExt cx="0" cy="0"/>
        </a:xfrm>
      </p:grpSpPr>
      <p:sp>
        <p:nvSpPr>
          <p:cNvPr id="541" name="Shape 54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sz="3600">
                <a:solidFill>
                  <a:srgbClr val="FFFFFF"/>
                </a:solidFill>
              </a:rPr>
              <a:t>Cons</a:t>
            </a:r>
          </a:p>
        </p:txBody>
      </p:sp>
      <p:sp>
        <p:nvSpPr>
          <p:cNvPr id="542" name="Shape 542"/>
          <p:cNvSpPr txBox="1"/>
          <p:nvPr>
            <p:ph idx="1" type="body"/>
          </p:nvPr>
        </p:nvSpPr>
        <p:spPr>
          <a:xfrm>
            <a:off x="311700" y="1152475"/>
            <a:ext cx="4465500" cy="3416400"/>
          </a:xfrm>
          <a:prstGeom prst="rect">
            <a:avLst/>
          </a:prstGeom>
        </p:spPr>
        <p:txBody>
          <a:bodyPr anchorCtr="0" anchor="t" bIns="91425" lIns="91425" rIns="91425" tIns="91425">
            <a:noAutofit/>
          </a:bodyPr>
          <a:lstStyle/>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Very Complex. Needs High Level of accuracy. If Something goes wrong then Condition becomes worst than earlier .</a:t>
            </a:r>
          </a:p>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Wrong Usage Of Technology would be harmful for whole Humanity</a:t>
            </a:r>
          </a:p>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Immortality leads towards Overpopulation</a:t>
            </a:r>
          </a:p>
          <a:p>
            <a:pPr lvl="0" rtl="0">
              <a:spcBef>
                <a:spcPts val="0"/>
              </a:spcBef>
              <a:spcAft>
                <a:spcPts val="1000"/>
              </a:spcAft>
              <a:buClr>
                <a:schemeClr val="dk1"/>
              </a:buClr>
              <a:buSzPct val="55000"/>
              <a:buFont typeface="Arial"/>
              <a:buNone/>
            </a:pPr>
            <a:r>
              <a:rPr lang="en-GB" sz="2000">
                <a:solidFill>
                  <a:srgbClr val="FFFFFF"/>
                </a:solidFill>
              </a:rPr>
              <a:t>-</a:t>
            </a:r>
            <a:r>
              <a:rPr lang="en-GB" sz="2000">
                <a:solidFill>
                  <a:srgbClr val="FFFFFF"/>
                </a:solidFill>
                <a:latin typeface="Calibri"/>
                <a:ea typeface="Calibri"/>
                <a:cs typeface="Calibri"/>
                <a:sym typeface="Calibri"/>
              </a:rPr>
              <a:t>UnEthical</a:t>
            </a:r>
          </a:p>
          <a:p>
            <a:pPr lvl="0" rtl="0">
              <a:spcBef>
                <a:spcPts val="0"/>
              </a:spcBef>
              <a:buNone/>
            </a:pPr>
            <a:r>
              <a:t/>
            </a:r>
            <a:endParaRPr sz="2000">
              <a:solidFill>
                <a:srgbClr val="FFFFFF"/>
              </a:solidFill>
              <a:latin typeface="Calibri"/>
              <a:ea typeface="Calibri"/>
              <a:cs typeface="Calibri"/>
              <a:sym typeface="Calibri"/>
            </a:endParaRPr>
          </a:p>
        </p:txBody>
      </p:sp>
      <p:pic>
        <p:nvPicPr>
          <p:cNvPr id="543" name="Shape 543"/>
          <p:cNvPicPr preferRelativeResize="0"/>
          <p:nvPr/>
        </p:nvPicPr>
        <p:blipFill rotWithShape="1">
          <a:blip r:embed="rId3">
            <a:alphaModFix/>
          </a:blip>
          <a:srcRect b="0" l="0" r="0" t="0"/>
          <a:stretch/>
        </p:blipFill>
        <p:spPr>
          <a:xfrm>
            <a:off x="6698785" y="3556974"/>
            <a:ext cx="2230500" cy="1127700"/>
          </a:xfrm>
          <a:prstGeom prst="rect">
            <a:avLst/>
          </a:prstGeom>
          <a:noFill/>
          <a:ln>
            <a:noFill/>
          </a:ln>
        </p:spPr>
      </p:pic>
      <p:pic>
        <p:nvPicPr>
          <p:cNvPr id="544" name="Shape 544"/>
          <p:cNvPicPr preferRelativeResize="0"/>
          <p:nvPr/>
        </p:nvPicPr>
        <p:blipFill rotWithShape="1">
          <a:blip r:embed="rId4">
            <a:alphaModFix/>
          </a:blip>
          <a:srcRect b="10045" l="5946" r="3408" t="5821"/>
          <a:stretch/>
        </p:blipFill>
        <p:spPr>
          <a:xfrm>
            <a:off x="7553484" y="690475"/>
            <a:ext cx="1375800" cy="1217100"/>
          </a:xfrm>
          <a:prstGeom prst="rect">
            <a:avLst/>
          </a:prstGeom>
          <a:noFill/>
          <a:ln>
            <a:noFill/>
          </a:ln>
        </p:spPr>
      </p:pic>
      <p:pic>
        <p:nvPicPr>
          <p:cNvPr id="545" name="Shape 545"/>
          <p:cNvPicPr preferRelativeResize="0"/>
          <p:nvPr/>
        </p:nvPicPr>
        <p:blipFill rotWithShape="1">
          <a:blip r:embed="rId5">
            <a:alphaModFix/>
          </a:blip>
          <a:srcRect b="0" l="0" r="0" t="0"/>
          <a:stretch/>
        </p:blipFill>
        <p:spPr>
          <a:xfrm>
            <a:off x="4678500" y="3535926"/>
            <a:ext cx="1851300" cy="1134600"/>
          </a:xfrm>
          <a:prstGeom prst="rect">
            <a:avLst/>
          </a:prstGeom>
          <a:noFill/>
          <a:ln>
            <a:noFill/>
          </a:ln>
        </p:spPr>
      </p:pic>
      <p:pic>
        <p:nvPicPr>
          <p:cNvPr id="546" name="Shape 546"/>
          <p:cNvPicPr preferRelativeResize="0"/>
          <p:nvPr/>
        </p:nvPicPr>
        <p:blipFill rotWithShape="1">
          <a:blip r:embed="rId6">
            <a:alphaModFix/>
          </a:blip>
          <a:srcRect b="0" l="0" r="0" t="0"/>
          <a:stretch/>
        </p:blipFill>
        <p:spPr>
          <a:xfrm>
            <a:off x="6179838" y="644906"/>
            <a:ext cx="1251300" cy="1262699"/>
          </a:xfrm>
          <a:prstGeom prst="rect">
            <a:avLst/>
          </a:prstGeom>
          <a:noFill/>
          <a:ln>
            <a:noFill/>
          </a:ln>
        </p:spPr>
      </p:pic>
      <p:pic>
        <p:nvPicPr>
          <p:cNvPr id="547" name="Shape 547"/>
          <p:cNvPicPr preferRelativeResize="0"/>
          <p:nvPr/>
        </p:nvPicPr>
        <p:blipFill rotWithShape="1">
          <a:blip r:embed="rId7">
            <a:alphaModFix/>
          </a:blip>
          <a:srcRect b="0" l="0" r="0" t="0"/>
          <a:stretch/>
        </p:blipFill>
        <p:spPr>
          <a:xfrm>
            <a:off x="4692525" y="653600"/>
            <a:ext cx="1365000" cy="1254000"/>
          </a:xfrm>
          <a:prstGeom prst="rect">
            <a:avLst/>
          </a:prstGeom>
          <a:noFill/>
          <a:ln>
            <a:noFill/>
          </a:ln>
        </p:spPr>
      </p:pic>
      <p:pic>
        <p:nvPicPr>
          <p:cNvPr id="548" name="Shape 548"/>
          <p:cNvPicPr preferRelativeResize="0"/>
          <p:nvPr/>
        </p:nvPicPr>
        <p:blipFill>
          <a:blip r:embed="rId8">
            <a:alphaModFix/>
          </a:blip>
          <a:stretch>
            <a:fillRect/>
          </a:stretch>
        </p:blipFill>
        <p:spPr>
          <a:xfrm>
            <a:off x="4692525" y="2014200"/>
            <a:ext cx="2230500" cy="1436175"/>
          </a:xfrm>
          <a:prstGeom prst="rect">
            <a:avLst/>
          </a:prstGeom>
          <a:noFill/>
          <a:ln>
            <a:noFill/>
          </a:ln>
        </p:spPr>
      </p:pic>
      <p:pic>
        <p:nvPicPr>
          <p:cNvPr id="549" name="Shape 549"/>
          <p:cNvPicPr preferRelativeResize="0"/>
          <p:nvPr/>
        </p:nvPicPr>
        <p:blipFill rotWithShape="1">
          <a:blip r:embed="rId9">
            <a:alphaModFix/>
          </a:blip>
          <a:srcRect b="0" l="0" r="0" t="0"/>
          <a:stretch/>
        </p:blipFill>
        <p:spPr>
          <a:xfrm>
            <a:off x="6848775" y="2014237"/>
            <a:ext cx="2080500" cy="1436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53" name="Shape 553"/>
        <p:cNvGrpSpPr/>
        <p:nvPr/>
      </p:nvGrpSpPr>
      <p:grpSpPr>
        <a:xfrm>
          <a:off x="0" y="0"/>
          <a:ext cx="0" cy="0"/>
          <a:chOff x="0" y="0"/>
          <a:chExt cx="0" cy="0"/>
        </a:xfrm>
      </p:grpSpPr>
      <p:sp>
        <p:nvSpPr>
          <p:cNvPr id="554" name="Shape 554"/>
          <p:cNvSpPr txBox="1"/>
          <p:nvPr>
            <p:ph type="title"/>
          </p:nvPr>
        </p:nvSpPr>
        <p:spPr>
          <a:xfrm>
            <a:off x="628650" y="273848"/>
            <a:ext cx="7886700" cy="643500"/>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rPr b="1" i="0" lang="en-GB" sz="3300" u="none" cap="none" strike="noStrike">
                <a:solidFill>
                  <a:schemeClr val="lt1"/>
                </a:solidFill>
                <a:latin typeface="Calibri"/>
                <a:ea typeface="Calibri"/>
                <a:cs typeface="Calibri"/>
                <a:sym typeface="Calibri"/>
              </a:rPr>
              <a:t>But why isn’t CRISPR ready for prime time?</a:t>
            </a:r>
          </a:p>
        </p:txBody>
      </p:sp>
      <p:sp>
        <p:nvSpPr>
          <p:cNvPr id="555" name="Shape 555"/>
          <p:cNvSpPr txBox="1"/>
          <p:nvPr>
            <p:ph idx="1" type="body"/>
          </p:nvPr>
        </p:nvSpPr>
        <p:spPr>
          <a:xfrm>
            <a:off x="628650" y="917368"/>
            <a:ext cx="7886700" cy="3715500"/>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CRISPR still has a long way to go before it can be used safely and effectively to repair—not just disrupt—genes in people.</a:t>
            </a:r>
          </a:p>
          <a:p>
            <a:pPr indent="-171450" lvl="0" marL="177800" marR="0" rtl="0" algn="l">
              <a:lnSpc>
                <a:spcPct val="90000"/>
              </a:lnSpc>
              <a:spcBef>
                <a:spcPts val="800"/>
              </a:spcBef>
              <a:spcAft>
                <a:spcPts val="0"/>
              </a:spcAft>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That is particularly true for most diseases, such as muscular dystrophy and cystic fibrosis, which require correcting genes in a living person because if the cells were first removed and repaired then put back, too few would survive. </a:t>
            </a:r>
          </a:p>
          <a:p>
            <a:pPr indent="-171450" lvl="0" marL="177800" marR="0" rtl="0" algn="l">
              <a:lnSpc>
                <a:spcPct val="90000"/>
              </a:lnSpc>
              <a:spcBef>
                <a:spcPts val="800"/>
              </a:spcBef>
              <a:buClr>
                <a:schemeClr val="lt1"/>
              </a:buClr>
              <a:buSzPct val="100000"/>
              <a:buFont typeface="Arial"/>
              <a:buChar char="•"/>
            </a:pPr>
            <a:r>
              <a:rPr b="0" i="0" lang="en-GB" sz="2100" u="none" cap="none" strike="noStrike">
                <a:solidFill>
                  <a:schemeClr val="lt1"/>
                </a:solidFill>
                <a:latin typeface="Calibri"/>
                <a:ea typeface="Calibri"/>
                <a:cs typeface="Calibri"/>
                <a:sym typeface="Calibri"/>
              </a:rPr>
              <a:t>the need to treat cells inside the body means gene editing faces many of the same delivery challenges as gene transfer—researchers must devise efficient ways to get a working CRISPR into specific tissues in a person, for example.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13" name="Shape 213"/>
        <p:cNvGrpSpPr/>
        <p:nvPr/>
      </p:nvGrpSpPr>
      <p:grpSpPr>
        <a:xfrm>
          <a:off x="0" y="0"/>
          <a:ext cx="0" cy="0"/>
          <a:chOff x="0" y="0"/>
          <a:chExt cx="0" cy="0"/>
        </a:xfrm>
      </p:grpSpPr>
      <p:sp>
        <p:nvSpPr>
          <p:cNvPr id="214" name="Shape 214"/>
          <p:cNvSpPr txBox="1"/>
          <p:nvPr>
            <p:ph idx="1" type="body"/>
          </p:nvPr>
        </p:nvSpPr>
        <p:spPr>
          <a:xfrm>
            <a:off x="387900" y="1489825"/>
            <a:ext cx="4230900" cy="1728900"/>
          </a:xfrm>
          <a:prstGeom prst="rect">
            <a:avLst/>
          </a:prstGeom>
        </p:spPr>
        <p:txBody>
          <a:bodyPr anchorCtr="0" anchor="t" bIns="91425" lIns="91425" rIns="91425" tIns="91425">
            <a:noAutofit/>
          </a:bodyPr>
          <a:lstStyle/>
          <a:p>
            <a:pPr indent="-228600" lvl="0" marL="457200" rtl="0">
              <a:spcBef>
                <a:spcPts val="0"/>
              </a:spcBef>
            </a:pPr>
            <a:r>
              <a:rPr lang="en-GB"/>
              <a:t>Lets take case 1 where there exists a spacer DNA such that it matches with the injected DNA of the bacteriophage.</a:t>
            </a:r>
          </a:p>
        </p:txBody>
      </p:sp>
      <p:pic>
        <p:nvPicPr>
          <p:cNvPr descr="Picture1.png" id="215" name="Shape 215"/>
          <p:cNvPicPr preferRelativeResize="0"/>
          <p:nvPr/>
        </p:nvPicPr>
        <p:blipFill rotWithShape="1">
          <a:blip r:embed="rId3">
            <a:alphaModFix/>
          </a:blip>
          <a:srcRect b="0" l="4210" r="-4210" t="0"/>
          <a:stretch/>
        </p:blipFill>
        <p:spPr>
          <a:xfrm>
            <a:off x="4882600" y="2386000"/>
            <a:ext cx="3619500" cy="2047875"/>
          </a:xfrm>
          <a:prstGeom prst="rect">
            <a:avLst/>
          </a:prstGeom>
          <a:noFill/>
          <a:ln>
            <a:noFill/>
          </a:ln>
        </p:spPr>
      </p:pic>
      <p:sp>
        <p:nvSpPr>
          <p:cNvPr id="216" name="Shape 216"/>
          <p:cNvSpPr txBox="1"/>
          <p:nvPr>
            <p:ph type="title"/>
          </p:nvPr>
        </p:nvSpPr>
        <p:spPr>
          <a:xfrm>
            <a:off x="387900" y="229425"/>
            <a:ext cx="8368200" cy="686100"/>
          </a:xfrm>
          <a:prstGeom prst="rect">
            <a:avLst/>
          </a:prstGeom>
        </p:spPr>
        <p:txBody>
          <a:bodyPr anchorCtr="0" anchor="b" bIns="91425" lIns="91425" rIns="91425" tIns="91425">
            <a:noAutofit/>
          </a:bodyPr>
          <a:lstStyle/>
          <a:p>
            <a:pPr lvl="0" rtl="0">
              <a:spcBef>
                <a:spcPts val="0"/>
              </a:spcBef>
              <a:buNone/>
            </a:pPr>
            <a:r>
              <a:rPr lang="en-GB"/>
              <a:t>CRISPR and Cas protein</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59" name="Shape 559"/>
        <p:cNvGrpSpPr/>
        <p:nvPr/>
      </p:nvGrpSpPr>
      <p:grpSpPr>
        <a:xfrm>
          <a:off x="0" y="0"/>
          <a:ext cx="0" cy="0"/>
          <a:chOff x="0" y="0"/>
          <a:chExt cx="0" cy="0"/>
        </a:xfrm>
      </p:grpSpPr>
      <p:sp>
        <p:nvSpPr>
          <p:cNvPr id="560" name="Shape 560"/>
          <p:cNvSpPr txBox="1"/>
          <p:nvPr>
            <p:ph type="title"/>
          </p:nvPr>
        </p:nvSpPr>
        <p:spPr>
          <a:xfrm>
            <a:off x="387900" y="458025"/>
            <a:ext cx="8368200" cy="1415100"/>
          </a:xfrm>
          <a:prstGeom prst="rect">
            <a:avLst/>
          </a:prstGeom>
        </p:spPr>
        <p:txBody>
          <a:bodyPr anchorCtr="0" anchor="b" bIns="91425" lIns="91425" rIns="91425" tIns="91425">
            <a:noAutofit/>
          </a:bodyPr>
          <a:lstStyle/>
          <a:p>
            <a:pPr lvl="0">
              <a:spcBef>
                <a:spcPts val="0"/>
              </a:spcBef>
              <a:buNone/>
            </a:pPr>
            <a:r>
              <a:rPr lang="en-GB"/>
              <a:t>CRISPR/Cas9 : HIV Treatment Applications </a:t>
            </a:r>
          </a:p>
          <a:p>
            <a:pPr lvl="0">
              <a:spcBef>
                <a:spcPts val="0"/>
              </a:spcBef>
              <a:buNone/>
            </a:pPr>
            <a:r>
              <a:t/>
            </a:r>
            <a:endParaRPr/>
          </a:p>
          <a:p>
            <a:pPr lvl="0" rtl="0">
              <a:spcBef>
                <a:spcPts val="0"/>
              </a:spcBef>
              <a:buNone/>
            </a:pPr>
            <a:r>
              <a:rPr lang="en-GB" sz="2400"/>
              <a:t>Approaches: </a:t>
            </a:r>
          </a:p>
        </p:txBody>
      </p:sp>
      <p:sp>
        <p:nvSpPr>
          <p:cNvPr id="561" name="Shape 561"/>
          <p:cNvSpPr txBox="1"/>
          <p:nvPr>
            <p:ph idx="1" type="body"/>
          </p:nvPr>
        </p:nvSpPr>
        <p:spPr>
          <a:xfrm>
            <a:off x="483150" y="1873024"/>
            <a:ext cx="8368200" cy="2847599"/>
          </a:xfrm>
          <a:prstGeom prst="rect">
            <a:avLst/>
          </a:prstGeom>
        </p:spPr>
        <p:txBody>
          <a:bodyPr anchorCtr="0" anchor="t" bIns="91425" lIns="91425" rIns="91425" tIns="91425">
            <a:noAutofit/>
          </a:bodyPr>
          <a:lstStyle/>
          <a:p>
            <a:pPr indent="-317500" lvl="0" marL="457200" rtl="0">
              <a:spcBef>
                <a:spcPts val="0"/>
              </a:spcBef>
              <a:spcAft>
                <a:spcPts val="0"/>
              </a:spcAft>
              <a:buClr>
                <a:schemeClr val="dk1"/>
              </a:buClr>
              <a:buSzPct val="100000"/>
            </a:pPr>
            <a:r>
              <a:rPr lang="en-GB" sz="1400">
                <a:solidFill>
                  <a:schemeClr val="dk1"/>
                </a:solidFill>
              </a:rPr>
              <a:t>Two main approaches are used to tackle hiv using Crispr/ Cas9 system.:</a:t>
            </a:r>
          </a:p>
          <a:p>
            <a:pPr lvl="0" rtl="0">
              <a:spcBef>
                <a:spcPts val="0"/>
              </a:spcBef>
              <a:spcAft>
                <a:spcPts val="0"/>
              </a:spcAft>
              <a:buClr>
                <a:schemeClr val="dk1"/>
              </a:buClr>
              <a:buSzPct val="78571"/>
              <a:buFont typeface="Arial"/>
              <a:buNone/>
            </a:pPr>
            <a:r>
              <a:t/>
            </a:r>
            <a:endParaRPr sz="1400">
              <a:solidFill>
                <a:schemeClr val="dk1"/>
              </a:solidFill>
            </a:endParaRPr>
          </a:p>
          <a:p>
            <a:pPr indent="-317500" lvl="0" marL="457200" rtl="0">
              <a:spcBef>
                <a:spcPts val="0"/>
              </a:spcBef>
              <a:spcAft>
                <a:spcPts val="0"/>
              </a:spcAft>
              <a:buClr>
                <a:schemeClr val="dk1"/>
              </a:buClr>
              <a:buSzPct val="100000"/>
              <a:buAutoNum type="arabicPeriod"/>
            </a:pPr>
            <a:r>
              <a:rPr lang="en-GB" sz="1400">
                <a:solidFill>
                  <a:schemeClr val="dk1"/>
                </a:solidFill>
              </a:rPr>
              <a:t> Removing Proviral DNA from the T cell DNA.</a:t>
            </a:r>
          </a:p>
          <a:p>
            <a:pPr indent="-317500" lvl="0" marL="457200" rtl="0">
              <a:spcBef>
                <a:spcPts val="0"/>
              </a:spcBef>
              <a:spcAft>
                <a:spcPts val="0"/>
              </a:spcAft>
              <a:buClr>
                <a:schemeClr val="dk1"/>
              </a:buClr>
              <a:buSzPct val="100000"/>
              <a:buAutoNum type="arabicPeriod"/>
            </a:pPr>
            <a:r>
              <a:rPr lang="en-GB" sz="1400">
                <a:solidFill>
                  <a:schemeClr val="dk1"/>
                </a:solidFill>
              </a:rPr>
              <a:t>Editing or disrupting CCR5 gene from the T cells</a:t>
            </a:r>
          </a:p>
          <a:p>
            <a:pPr lvl="0" rtl="0">
              <a:spcBef>
                <a:spcPts val="0"/>
              </a:spcBef>
              <a:spcAft>
                <a:spcPts val="0"/>
              </a:spcAft>
              <a:buNone/>
            </a:pPr>
            <a:r>
              <a:t/>
            </a:r>
            <a:endParaRPr sz="1400">
              <a:solidFill>
                <a:schemeClr val="dk1"/>
              </a:solidFill>
            </a:endParaRPr>
          </a:p>
          <a:p>
            <a:pPr lvl="0" rtl="0">
              <a:spcBef>
                <a:spcPts val="0"/>
              </a:spcBef>
              <a:spcAft>
                <a:spcPts val="0"/>
              </a:spcAft>
              <a:buNone/>
            </a:pPr>
            <a:r>
              <a:t/>
            </a:r>
            <a:endParaRPr b="1" sz="14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65" name="Shape 565"/>
        <p:cNvGrpSpPr/>
        <p:nvPr/>
      </p:nvGrpSpPr>
      <p:grpSpPr>
        <a:xfrm>
          <a:off x="0" y="0"/>
          <a:ext cx="0" cy="0"/>
          <a:chOff x="0" y="0"/>
          <a:chExt cx="0" cy="0"/>
        </a:xfrm>
      </p:grpSpPr>
      <p:sp>
        <p:nvSpPr>
          <p:cNvPr id="566" name="Shape 566"/>
          <p:cNvSpPr txBox="1"/>
          <p:nvPr>
            <p:ph type="title"/>
          </p:nvPr>
        </p:nvSpPr>
        <p:spPr>
          <a:xfrm>
            <a:off x="311700" y="412975"/>
            <a:ext cx="8520600" cy="572700"/>
          </a:xfrm>
          <a:prstGeom prst="rect">
            <a:avLst/>
          </a:prstGeom>
        </p:spPr>
        <p:txBody>
          <a:bodyPr anchorCtr="0" anchor="b" bIns="91425" lIns="91425" rIns="91425" tIns="91425">
            <a:noAutofit/>
          </a:bodyPr>
          <a:lstStyle/>
          <a:p>
            <a:pPr lvl="0" rtl="0">
              <a:lnSpc>
                <a:spcPct val="115000"/>
              </a:lnSpc>
              <a:spcBef>
                <a:spcPts val="0"/>
              </a:spcBef>
              <a:buNone/>
            </a:pPr>
            <a:r>
              <a:rPr b="1" lang="en-GB" sz="2400"/>
              <a:t>   Removing Proviral DNA from T cell DNA</a:t>
            </a:r>
          </a:p>
        </p:txBody>
      </p:sp>
      <p:sp>
        <p:nvSpPr>
          <p:cNvPr id="567" name="Shape 567"/>
          <p:cNvSpPr txBox="1"/>
          <p:nvPr>
            <p:ph idx="1" type="body"/>
          </p:nvPr>
        </p:nvSpPr>
        <p:spPr>
          <a:xfrm>
            <a:off x="464100" y="1489824"/>
            <a:ext cx="8368200" cy="3078900"/>
          </a:xfrm>
          <a:prstGeom prst="rect">
            <a:avLst/>
          </a:prstGeom>
        </p:spPr>
        <p:txBody>
          <a:bodyPr anchorCtr="0" anchor="t" bIns="91425" lIns="91425" rIns="91425" tIns="91425">
            <a:noAutofit/>
          </a:bodyPr>
          <a:lstStyle/>
          <a:p>
            <a:pPr indent="-317500" lvl="0" marL="457200" rtl="0">
              <a:spcBef>
                <a:spcPts val="0"/>
              </a:spcBef>
              <a:spcAft>
                <a:spcPts val="0"/>
              </a:spcAft>
              <a:buClr>
                <a:schemeClr val="dk1"/>
              </a:buClr>
              <a:buSzPct val="100000"/>
            </a:pPr>
            <a:r>
              <a:rPr lang="en-GB" sz="1400">
                <a:solidFill>
                  <a:schemeClr val="dk1"/>
                </a:solidFill>
              </a:rPr>
              <a:t>The proviral reverse transcription DNA integrated into the host genome is an important step during HIV-1 life cycle</a:t>
            </a:r>
          </a:p>
          <a:p>
            <a:pPr indent="-317500" lvl="0" marL="457200" rtl="0">
              <a:spcBef>
                <a:spcPts val="0"/>
              </a:spcBef>
              <a:spcAft>
                <a:spcPts val="0"/>
              </a:spcAft>
              <a:buClr>
                <a:schemeClr val="dk1"/>
              </a:buClr>
              <a:buSzPct val="100000"/>
            </a:pPr>
            <a:r>
              <a:rPr lang="en-GB" sz="1400">
                <a:solidFill>
                  <a:schemeClr val="dk1"/>
                </a:solidFill>
              </a:rPr>
              <a:t>This virus sometimes becomes transcription inactive and takes</a:t>
            </a:r>
            <a:r>
              <a:rPr b="1" lang="en-GB" sz="1400">
                <a:solidFill>
                  <a:schemeClr val="dk1"/>
                </a:solidFill>
              </a:rPr>
              <a:t> latent </a:t>
            </a:r>
            <a:r>
              <a:rPr lang="en-GB" sz="1400">
                <a:solidFill>
                  <a:schemeClr val="dk1"/>
                </a:solidFill>
              </a:rPr>
              <a:t>form </a:t>
            </a:r>
          </a:p>
          <a:p>
            <a:pPr indent="-317500" lvl="0" marL="457200" rtl="0">
              <a:spcBef>
                <a:spcPts val="0"/>
              </a:spcBef>
              <a:spcAft>
                <a:spcPts val="0"/>
              </a:spcAft>
              <a:buClr>
                <a:schemeClr val="dk1"/>
              </a:buClr>
              <a:buSzPct val="100000"/>
            </a:pPr>
            <a:r>
              <a:rPr lang="en-GB" sz="1400">
                <a:solidFill>
                  <a:schemeClr val="dk1"/>
                </a:solidFill>
              </a:rPr>
              <a:t>Many studies have been done in labs with promising results concluding that latent HIV-1  proviral DNA can be disrupted enough so that it becomes inactive.</a:t>
            </a:r>
          </a:p>
          <a:p>
            <a:pPr indent="-317500" lvl="0" marL="457200" rtl="0">
              <a:spcBef>
                <a:spcPts val="0"/>
              </a:spcBef>
              <a:spcAft>
                <a:spcPts val="0"/>
              </a:spcAft>
              <a:buClr>
                <a:schemeClr val="dk1"/>
              </a:buClr>
              <a:buSzPct val="100000"/>
            </a:pPr>
            <a:r>
              <a:rPr lang="en-GB" sz="1400">
                <a:solidFill>
                  <a:schemeClr val="dk1"/>
                </a:solidFill>
              </a:rPr>
              <a:t>Here we review two studies using CRISPR/Cas9 system:</a:t>
            </a:r>
          </a:p>
          <a:p>
            <a:pPr indent="-317500" lvl="0" marL="914400" rtl="0">
              <a:spcBef>
                <a:spcPts val="0"/>
              </a:spcBef>
              <a:spcAft>
                <a:spcPts val="0"/>
              </a:spcAft>
              <a:buClr>
                <a:schemeClr val="dk1"/>
              </a:buClr>
              <a:buSzPct val="100000"/>
              <a:buAutoNum type="arabicPeriod"/>
            </a:pPr>
            <a:r>
              <a:rPr b="1" lang="en-GB" sz="1400">
                <a:solidFill>
                  <a:schemeClr val="dk1"/>
                </a:solidFill>
              </a:rPr>
              <a:t>Harnessing the CRISPR/Cas9 system to disrupt latent HIV-1 provirus</a:t>
            </a:r>
          </a:p>
          <a:p>
            <a:pPr indent="0" lvl="0" marL="457200" rtl="0">
              <a:spcBef>
                <a:spcPts val="0"/>
              </a:spcBef>
              <a:spcAft>
                <a:spcPts val="0"/>
              </a:spcAft>
              <a:buNone/>
            </a:pPr>
            <a:r>
              <a:rPr lang="en-GB" sz="1400">
                <a:solidFill>
                  <a:schemeClr val="dk1"/>
                </a:solidFill>
              </a:rPr>
              <a:t> </a:t>
            </a:r>
            <a:r>
              <a:rPr i="1" lang="en-GB" sz="1400">
                <a:solidFill>
                  <a:schemeClr val="dk1"/>
                </a:solidFill>
              </a:rPr>
              <a:t>Hirotaka Ebina, Naoko Misawa, Yuka Kanemura &amp; Yoshio Koyanagi</a:t>
            </a:r>
          </a:p>
          <a:p>
            <a:pPr lvl="0" rtl="0">
              <a:spcBef>
                <a:spcPts val="0"/>
              </a:spcBef>
              <a:spcAft>
                <a:spcPts val="0"/>
              </a:spcAft>
              <a:buNone/>
            </a:pPr>
            <a:r>
              <a:rPr lang="en-GB" sz="1400">
                <a:solidFill>
                  <a:schemeClr val="dk1"/>
                </a:solidFill>
              </a:rPr>
              <a:t>	  2.   </a:t>
            </a:r>
            <a:r>
              <a:rPr b="1" lang="en-GB" sz="1400">
                <a:solidFill>
                  <a:schemeClr val="dk1"/>
                </a:solidFill>
              </a:rPr>
              <a:t>The CRISPR/Cas9 system inactivates latent HIV-1 proviral DNA</a:t>
            </a:r>
          </a:p>
          <a:p>
            <a:pPr lvl="0" rtl="0">
              <a:spcBef>
                <a:spcPts val="0"/>
              </a:spcBef>
              <a:spcAft>
                <a:spcPts val="0"/>
              </a:spcAft>
              <a:buNone/>
            </a:pPr>
            <a:r>
              <a:rPr b="1" lang="en-GB" sz="1400">
                <a:solidFill>
                  <a:schemeClr val="dk1"/>
                </a:solidFill>
              </a:rPr>
              <a:t>	</a:t>
            </a:r>
            <a:r>
              <a:rPr i="1" lang="en-GB" sz="1400">
                <a:solidFill>
                  <a:schemeClr val="dk1"/>
                </a:solidFill>
              </a:rPr>
              <a:t>Weijun Zhu, Rongyue Lei, Yann Le Duff , Jian Li , Fei Guo , Mark A Wainberg &amp; Chen Liang</a:t>
            </a:r>
          </a:p>
          <a:p>
            <a:pPr lvl="0" rtl="0">
              <a:spcBef>
                <a:spcPts val="0"/>
              </a:spcBef>
              <a:spcAft>
                <a:spcPts val="0"/>
              </a:spcAft>
              <a:buNone/>
            </a:pPr>
            <a:r>
              <a:rPr lang="en-GB" sz="1400">
                <a:solidFill>
                  <a:schemeClr val="dk1"/>
                </a:solidFill>
              </a:rPr>
              <a:t>		</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71" name="Shape 571"/>
        <p:cNvGrpSpPr/>
        <p:nvPr/>
      </p:nvGrpSpPr>
      <p:grpSpPr>
        <a:xfrm>
          <a:off x="0" y="0"/>
          <a:ext cx="0" cy="0"/>
          <a:chOff x="0" y="0"/>
          <a:chExt cx="0" cy="0"/>
        </a:xfrm>
      </p:grpSpPr>
      <p:sp>
        <p:nvSpPr>
          <p:cNvPr id="572" name="Shape 572"/>
          <p:cNvSpPr txBox="1"/>
          <p:nvPr>
            <p:ph type="title"/>
          </p:nvPr>
        </p:nvSpPr>
        <p:spPr>
          <a:xfrm>
            <a:off x="311700" y="445025"/>
            <a:ext cx="8520600" cy="1022100"/>
          </a:xfrm>
          <a:prstGeom prst="rect">
            <a:avLst/>
          </a:prstGeom>
        </p:spPr>
        <p:txBody>
          <a:bodyPr anchorCtr="0" anchor="b" bIns="91425" lIns="91425" rIns="91425" tIns="91425">
            <a:noAutofit/>
          </a:bodyPr>
          <a:lstStyle/>
          <a:p>
            <a:pPr lvl="0" rtl="0">
              <a:spcBef>
                <a:spcPts val="0"/>
              </a:spcBef>
              <a:buNone/>
            </a:pPr>
            <a:r>
              <a:rPr lang="en-GB"/>
              <a:t>  Review: Harnessing the CRISPR/Cas9 system   to disrupt latent HIV-1 provirus</a:t>
            </a:r>
          </a:p>
        </p:txBody>
      </p:sp>
      <p:sp>
        <p:nvSpPr>
          <p:cNvPr id="573" name="Shape 573"/>
          <p:cNvSpPr txBox="1"/>
          <p:nvPr>
            <p:ph idx="1" type="body"/>
          </p:nvPr>
        </p:nvSpPr>
        <p:spPr>
          <a:xfrm>
            <a:off x="311700" y="1467125"/>
            <a:ext cx="8520600" cy="3101700"/>
          </a:xfrm>
          <a:prstGeom prst="rect">
            <a:avLst/>
          </a:prstGeom>
        </p:spPr>
        <p:txBody>
          <a:bodyPr anchorCtr="0" anchor="t" bIns="91425" lIns="91425" rIns="91425" tIns="91425">
            <a:noAutofit/>
          </a:bodyPr>
          <a:lstStyle/>
          <a:p>
            <a:pPr indent="-317500" lvl="0" marL="457200" rtl="0">
              <a:spcBef>
                <a:spcPts val="0"/>
              </a:spcBef>
              <a:buSzPct val="100000"/>
            </a:pPr>
            <a:r>
              <a:rPr lang="en-GB" sz="1400"/>
              <a:t>gRNA generation</a:t>
            </a:r>
          </a:p>
          <a:p>
            <a:pPr indent="-317500" lvl="0" marL="457200" rtl="0">
              <a:spcBef>
                <a:spcPts val="0"/>
              </a:spcBef>
              <a:buSzPct val="100000"/>
            </a:pPr>
            <a:r>
              <a:rPr lang="en-GB" sz="1400"/>
              <a:t>Test subjects : 293 T and HeLa cells</a:t>
            </a:r>
          </a:p>
          <a:p>
            <a:pPr indent="-317500" lvl="0" marL="457200" rtl="0">
              <a:spcBef>
                <a:spcPts val="0"/>
              </a:spcBef>
              <a:buSzPct val="100000"/>
            </a:pPr>
            <a:r>
              <a:rPr lang="en-GB" sz="1400"/>
              <a:t>Nucleo Transfection</a:t>
            </a:r>
          </a:p>
          <a:p>
            <a:pPr indent="-317500" lvl="0" marL="457200" rtl="0">
              <a:spcBef>
                <a:spcPts val="0"/>
              </a:spcBef>
              <a:buSzPct val="100000"/>
            </a:pPr>
            <a:r>
              <a:rPr lang="en-GB" sz="1400"/>
              <a:t>Testing Genome Editing </a:t>
            </a:r>
          </a:p>
          <a:p>
            <a:pPr indent="-317500" lvl="0" marL="457200" rtl="0">
              <a:spcBef>
                <a:spcPts val="0"/>
              </a:spcBef>
              <a:buSzPct val="100000"/>
            </a:pPr>
            <a:r>
              <a:rPr lang="en-GB" sz="1400"/>
              <a:t>Results</a:t>
            </a:r>
          </a:p>
          <a:p>
            <a:pPr indent="-317500" lvl="0" marL="457200" rtl="0">
              <a:spcBef>
                <a:spcPts val="0"/>
              </a:spcBef>
              <a:buSzPct val="100000"/>
            </a:pPr>
            <a:r>
              <a:rPr lang="en-GB" sz="1400"/>
              <a:t>Conclusion</a:t>
            </a:r>
          </a:p>
          <a:p>
            <a:pPr lvl="0" rtl="0">
              <a:spcBef>
                <a:spcPts val="0"/>
              </a:spcBef>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77" name="Shape 577"/>
        <p:cNvGrpSpPr/>
        <p:nvPr/>
      </p:nvGrpSpPr>
      <p:grpSpPr>
        <a:xfrm>
          <a:off x="0" y="0"/>
          <a:ext cx="0" cy="0"/>
          <a:chOff x="0" y="0"/>
          <a:chExt cx="0" cy="0"/>
        </a:xfrm>
      </p:grpSpPr>
      <p:sp>
        <p:nvSpPr>
          <p:cNvPr id="578" name="Shape 578"/>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gRNA generation</a:t>
            </a:r>
          </a:p>
        </p:txBody>
      </p:sp>
      <p:sp>
        <p:nvSpPr>
          <p:cNvPr id="579" name="Shape 579"/>
          <p:cNvSpPr txBox="1"/>
          <p:nvPr>
            <p:ph idx="1" type="body"/>
          </p:nvPr>
        </p:nvSpPr>
        <p:spPr>
          <a:xfrm>
            <a:off x="387900" y="1489824"/>
            <a:ext cx="8368200" cy="3078900"/>
          </a:xfrm>
          <a:prstGeom prst="rect">
            <a:avLst/>
          </a:prstGeom>
        </p:spPr>
        <p:txBody>
          <a:bodyPr anchorCtr="0" anchor="t" bIns="91425" lIns="91425" rIns="91425" tIns="91425">
            <a:noAutofit/>
          </a:bodyPr>
          <a:lstStyle/>
          <a:p>
            <a:pPr lvl="0" rtl="0">
              <a:spcBef>
                <a:spcPts val="0"/>
              </a:spcBef>
              <a:buNone/>
            </a:pPr>
            <a:r>
              <a:t/>
            </a:r>
            <a:endParaRPr/>
          </a:p>
        </p:txBody>
      </p:sp>
      <p:pic>
        <p:nvPicPr>
          <p:cNvPr id="580" name="Shape 580"/>
          <p:cNvPicPr preferRelativeResize="0"/>
          <p:nvPr/>
        </p:nvPicPr>
        <p:blipFill>
          <a:blip r:embed="rId3">
            <a:alphaModFix/>
          </a:blip>
          <a:stretch>
            <a:fillRect/>
          </a:stretch>
        </p:blipFill>
        <p:spPr>
          <a:xfrm>
            <a:off x="753700" y="1256749"/>
            <a:ext cx="7935751" cy="32078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84" name="Shape 584"/>
        <p:cNvGrpSpPr/>
        <p:nvPr/>
      </p:nvGrpSpPr>
      <p:grpSpPr>
        <a:xfrm>
          <a:off x="0" y="0"/>
          <a:ext cx="0" cy="0"/>
          <a:chOff x="0" y="0"/>
          <a:chExt cx="0" cy="0"/>
        </a:xfrm>
      </p:grpSpPr>
      <p:sp>
        <p:nvSpPr>
          <p:cNvPr id="585" name="Shape 585"/>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Test Subjects</a:t>
            </a:r>
          </a:p>
        </p:txBody>
      </p:sp>
      <p:sp>
        <p:nvSpPr>
          <p:cNvPr id="586" name="Shape 586"/>
          <p:cNvSpPr txBox="1"/>
          <p:nvPr>
            <p:ph idx="1" type="body"/>
          </p:nvPr>
        </p:nvSpPr>
        <p:spPr>
          <a:xfrm>
            <a:off x="537450" y="1436399"/>
            <a:ext cx="8368200" cy="3078900"/>
          </a:xfrm>
          <a:prstGeom prst="rect">
            <a:avLst/>
          </a:prstGeom>
        </p:spPr>
        <p:txBody>
          <a:bodyPr anchorCtr="0" anchor="t" bIns="91425" lIns="91425" rIns="91425" tIns="91425">
            <a:noAutofit/>
          </a:bodyPr>
          <a:lstStyle/>
          <a:p>
            <a:pPr indent="-317500" lvl="0" marL="457200" rtl="0">
              <a:spcBef>
                <a:spcPts val="0"/>
              </a:spcBef>
              <a:buSzPct val="100000"/>
            </a:pPr>
            <a:r>
              <a:rPr lang="en-GB" sz="1400"/>
              <a:t>293 T and HeLa(Henrietta Lacks) cells were infected with an LTIG vector pseudotyped with VSV-G(Vesicular stomatitis Indiana virus G) envelope protein to serve as the test subjects for the CRISPR/Cas9 system.</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90" name="Shape 590"/>
        <p:cNvGrpSpPr/>
        <p:nvPr/>
      </p:nvGrpSpPr>
      <p:grpSpPr>
        <a:xfrm>
          <a:off x="0" y="0"/>
          <a:ext cx="0" cy="0"/>
          <a:chOff x="0" y="0"/>
          <a:chExt cx="0" cy="0"/>
        </a:xfrm>
      </p:grpSpPr>
      <p:sp>
        <p:nvSpPr>
          <p:cNvPr id="591" name="Shape 591"/>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Nucleo Transfection</a:t>
            </a:r>
          </a:p>
        </p:txBody>
      </p:sp>
      <p:sp>
        <p:nvSpPr>
          <p:cNvPr id="592" name="Shape 592"/>
          <p:cNvSpPr txBox="1"/>
          <p:nvPr>
            <p:ph idx="1" type="body"/>
          </p:nvPr>
        </p:nvSpPr>
        <p:spPr>
          <a:xfrm>
            <a:off x="560225" y="1489824"/>
            <a:ext cx="8368200" cy="3078900"/>
          </a:xfrm>
          <a:prstGeom prst="rect">
            <a:avLst/>
          </a:prstGeom>
        </p:spPr>
        <p:txBody>
          <a:bodyPr anchorCtr="0" anchor="t" bIns="91425" lIns="91425" rIns="91425" tIns="91425">
            <a:noAutofit/>
          </a:bodyPr>
          <a:lstStyle/>
          <a:p>
            <a:pPr indent="-228600" lvl="0" marL="457200" rtl="0">
              <a:spcBef>
                <a:spcPts val="0"/>
              </a:spcBef>
            </a:pPr>
            <a:r>
              <a:rPr lang="en-GB"/>
              <a:t>These cells were transfected with T5 or T6 expression plasmid along with hCas9 plasmid.</a:t>
            </a:r>
          </a:p>
          <a:p>
            <a:pPr lvl="0" rtl="0">
              <a:spcBef>
                <a:spcPts val="0"/>
              </a:spcBef>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596" name="Shape 596"/>
        <p:cNvGrpSpPr/>
        <p:nvPr/>
      </p:nvGrpSpPr>
      <p:grpSpPr>
        <a:xfrm>
          <a:off x="0" y="0"/>
          <a:ext cx="0" cy="0"/>
          <a:chOff x="0" y="0"/>
          <a:chExt cx="0" cy="0"/>
        </a:xfrm>
      </p:grpSpPr>
      <p:sp>
        <p:nvSpPr>
          <p:cNvPr id="597" name="Shape 597"/>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Testing Genome Editing </a:t>
            </a:r>
          </a:p>
        </p:txBody>
      </p:sp>
      <p:sp>
        <p:nvSpPr>
          <p:cNvPr id="598" name="Shape 598"/>
          <p:cNvSpPr txBox="1"/>
          <p:nvPr>
            <p:ph idx="1" type="body"/>
          </p:nvPr>
        </p:nvSpPr>
        <p:spPr>
          <a:xfrm>
            <a:off x="464100" y="1489824"/>
            <a:ext cx="8368200" cy="3078900"/>
          </a:xfrm>
          <a:prstGeom prst="rect">
            <a:avLst/>
          </a:prstGeom>
        </p:spPr>
        <p:txBody>
          <a:bodyPr anchorCtr="0" anchor="t" bIns="91425" lIns="91425" rIns="91425" tIns="91425">
            <a:noAutofit/>
          </a:bodyPr>
          <a:lstStyle/>
          <a:p>
            <a:pPr indent="-228600" lvl="0" marL="457200" rtl="0">
              <a:spcBef>
                <a:spcPts val="0"/>
              </a:spcBef>
            </a:pPr>
            <a:r>
              <a:rPr lang="en-GB"/>
              <a:t> Mean fluorescence intensity(MFI) of GFP(Green Fluorescent Protein expression was analysed by flow cytometry</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02" name="Shape 602"/>
        <p:cNvGrpSpPr/>
        <p:nvPr/>
      </p:nvGrpSpPr>
      <p:grpSpPr>
        <a:xfrm>
          <a:off x="0" y="0"/>
          <a:ext cx="0" cy="0"/>
          <a:chOff x="0" y="0"/>
          <a:chExt cx="0" cy="0"/>
        </a:xfrm>
      </p:grpSpPr>
      <p:sp>
        <p:nvSpPr>
          <p:cNvPr id="603" name="Shape 603"/>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Results</a:t>
            </a:r>
          </a:p>
        </p:txBody>
      </p:sp>
      <p:pic>
        <p:nvPicPr>
          <p:cNvPr descr="c1.PNG" id="604" name="Shape 604"/>
          <p:cNvPicPr preferRelativeResize="0"/>
          <p:nvPr/>
        </p:nvPicPr>
        <p:blipFill>
          <a:blip r:embed="rId3">
            <a:alphaModFix/>
          </a:blip>
          <a:stretch>
            <a:fillRect/>
          </a:stretch>
        </p:blipFill>
        <p:spPr>
          <a:xfrm>
            <a:off x="2370274" y="730224"/>
            <a:ext cx="4084624" cy="3933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08" name="Shape 608"/>
        <p:cNvGrpSpPr/>
        <p:nvPr/>
      </p:nvGrpSpPr>
      <p:grpSpPr>
        <a:xfrm>
          <a:off x="0" y="0"/>
          <a:ext cx="0" cy="0"/>
          <a:chOff x="0" y="0"/>
          <a:chExt cx="0" cy="0"/>
        </a:xfrm>
      </p:grpSpPr>
      <p:sp>
        <p:nvSpPr>
          <p:cNvPr id="609" name="Shape 609"/>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Clr>
                <a:schemeClr val="dk1"/>
              </a:buClr>
              <a:buSzPct val="36666"/>
              <a:buFont typeface="Arial"/>
              <a:buNone/>
            </a:pPr>
            <a:r>
              <a:rPr lang="en-GB"/>
              <a:t> Results (contd.)</a:t>
            </a:r>
          </a:p>
        </p:txBody>
      </p:sp>
      <p:pic>
        <p:nvPicPr>
          <p:cNvPr id="610" name="Shape 610"/>
          <p:cNvPicPr preferRelativeResize="0"/>
          <p:nvPr/>
        </p:nvPicPr>
        <p:blipFill>
          <a:blip r:embed="rId3">
            <a:alphaModFix/>
          </a:blip>
          <a:stretch>
            <a:fillRect/>
          </a:stretch>
        </p:blipFill>
        <p:spPr>
          <a:xfrm>
            <a:off x="2263110" y="1152475"/>
            <a:ext cx="4468263" cy="38933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14" name="Shape 614"/>
        <p:cNvGrpSpPr/>
        <p:nvPr/>
      </p:nvGrpSpPr>
      <p:grpSpPr>
        <a:xfrm>
          <a:off x="0" y="0"/>
          <a:ext cx="0" cy="0"/>
          <a:chOff x="0" y="0"/>
          <a:chExt cx="0" cy="0"/>
        </a:xfrm>
      </p:grpSpPr>
      <p:sp>
        <p:nvSpPr>
          <p:cNvPr id="615" name="Shape 615"/>
          <p:cNvSpPr txBox="1"/>
          <p:nvPr>
            <p:ph type="title"/>
          </p:nvPr>
        </p:nvSpPr>
        <p:spPr>
          <a:xfrm>
            <a:off x="461250" y="445025"/>
            <a:ext cx="8520600" cy="990300"/>
          </a:xfrm>
          <a:prstGeom prst="rect">
            <a:avLst/>
          </a:prstGeom>
        </p:spPr>
        <p:txBody>
          <a:bodyPr anchorCtr="0" anchor="b" bIns="91425" lIns="91425" rIns="91425" tIns="91425">
            <a:noAutofit/>
          </a:bodyPr>
          <a:lstStyle/>
          <a:p>
            <a:pPr lvl="0" rtl="0">
              <a:spcBef>
                <a:spcPts val="0"/>
              </a:spcBef>
              <a:buNone/>
            </a:pPr>
            <a:r>
              <a:rPr lang="en-GB"/>
              <a:t>The CRISPR/Cas9n system inacitivates latent HIV-1 proviral DNA</a:t>
            </a:r>
          </a:p>
        </p:txBody>
      </p:sp>
      <p:sp>
        <p:nvSpPr>
          <p:cNvPr id="616" name="Shape 616"/>
          <p:cNvSpPr txBox="1"/>
          <p:nvPr>
            <p:ph idx="1" type="body"/>
          </p:nvPr>
        </p:nvSpPr>
        <p:spPr>
          <a:xfrm>
            <a:off x="311700" y="1435325"/>
            <a:ext cx="8520600" cy="3133500"/>
          </a:xfrm>
          <a:prstGeom prst="rect">
            <a:avLst/>
          </a:prstGeom>
        </p:spPr>
        <p:txBody>
          <a:bodyPr anchorCtr="0" anchor="t" bIns="91425" lIns="91425" rIns="91425" tIns="91425">
            <a:noAutofit/>
          </a:bodyPr>
          <a:lstStyle/>
          <a:p>
            <a:pPr indent="-317500" lvl="0" marL="457200" rtl="0">
              <a:spcBef>
                <a:spcPts val="0"/>
              </a:spcBef>
              <a:buSzPct val="100000"/>
            </a:pPr>
            <a:r>
              <a:rPr lang="en-GB" sz="1400"/>
              <a:t>gRNA generation</a:t>
            </a:r>
          </a:p>
          <a:p>
            <a:pPr indent="-317500" lvl="0" marL="457200" rtl="0">
              <a:spcBef>
                <a:spcPts val="0"/>
              </a:spcBef>
              <a:buSzPct val="100000"/>
            </a:pPr>
            <a:r>
              <a:rPr lang="en-GB" sz="1400"/>
              <a:t>Test subjects :JLat10.6 Jurkat cell</a:t>
            </a:r>
          </a:p>
          <a:p>
            <a:pPr indent="-317500" lvl="0" marL="457200" rtl="0">
              <a:spcBef>
                <a:spcPts val="0"/>
              </a:spcBef>
              <a:buSzPct val="100000"/>
            </a:pPr>
            <a:r>
              <a:rPr lang="en-GB" sz="1400"/>
              <a:t>Nucleo Transfection</a:t>
            </a:r>
          </a:p>
          <a:p>
            <a:pPr indent="-317500" lvl="0" marL="457200" rtl="0">
              <a:spcBef>
                <a:spcPts val="0"/>
              </a:spcBef>
              <a:buSzPct val="100000"/>
            </a:pPr>
            <a:r>
              <a:rPr lang="en-GB" sz="1400"/>
              <a:t>Testing Genome Editing </a:t>
            </a:r>
          </a:p>
          <a:p>
            <a:pPr indent="-317500" lvl="0" marL="457200" rtl="0">
              <a:spcBef>
                <a:spcPts val="0"/>
              </a:spcBef>
              <a:buSzPct val="100000"/>
            </a:pPr>
            <a:r>
              <a:rPr lang="en-GB" sz="1400"/>
              <a:t>Results</a:t>
            </a:r>
          </a:p>
          <a:p>
            <a:pPr indent="-317500" lvl="0" marL="457200" rtl="0">
              <a:spcBef>
                <a:spcPts val="0"/>
              </a:spcBef>
              <a:buSzPct val="100000"/>
            </a:pPr>
            <a:r>
              <a:rPr lang="en-GB" sz="1400"/>
              <a:t>Conclusion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20" name="Shape 220"/>
        <p:cNvGrpSpPr/>
        <p:nvPr/>
      </p:nvGrpSpPr>
      <p:grpSpPr>
        <a:xfrm>
          <a:off x="0" y="0"/>
          <a:ext cx="0" cy="0"/>
          <a:chOff x="0" y="0"/>
          <a:chExt cx="0" cy="0"/>
        </a:xfrm>
      </p:grpSpPr>
      <p:sp>
        <p:nvSpPr>
          <p:cNvPr id="221" name="Shape 221"/>
          <p:cNvSpPr txBox="1"/>
          <p:nvPr>
            <p:ph idx="1" type="body"/>
          </p:nvPr>
        </p:nvSpPr>
        <p:spPr>
          <a:xfrm>
            <a:off x="554725" y="1515225"/>
            <a:ext cx="7772400" cy="1195500"/>
          </a:xfrm>
          <a:prstGeom prst="rect">
            <a:avLst/>
          </a:prstGeom>
        </p:spPr>
        <p:txBody>
          <a:bodyPr anchorCtr="0" anchor="t" bIns="91425" lIns="91425" rIns="91425" tIns="91425">
            <a:noAutofit/>
          </a:bodyPr>
          <a:lstStyle/>
          <a:p>
            <a:pPr lvl="0" rtl="0">
              <a:spcBef>
                <a:spcPts val="0"/>
              </a:spcBef>
              <a:buNone/>
            </a:pPr>
            <a:r>
              <a:rPr lang="en-GB"/>
              <a:t>Now lets take another example where the CRISPR doesnt contain a matching spacer DNA.</a:t>
            </a:r>
          </a:p>
        </p:txBody>
      </p:sp>
      <p:pic>
        <p:nvPicPr>
          <p:cNvPr id="222" name="Shape 222"/>
          <p:cNvPicPr preferRelativeResize="0"/>
          <p:nvPr/>
        </p:nvPicPr>
        <p:blipFill>
          <a:blip r:embed="rId3">
            <a:alphaModFix/>
          </a:blip>
          <a:stretch>
            <a:fillRect/>
          </a:stretch>
        </p:blipFill>
        <p:spPr>
          <a:xfrm>
            <a:off x="2865187" y="2514599"/>
            <a:ext cx="3413627" cy="2127975"/>
          </a:xfrm>
          <a:prstGeom prst="rect">
            <a:avLst/>
          </a:prstGeom>
          <a:noFill/>
          <a:ln>
            <a:noFill/>
          </a:ln>
        </p:spPr>
      </p:pic>
      <p:sp>
        <p:nvSpPr>
          <p:cNvPr id="223" name="Shape 223"/>
          <p:cNvSpPr txBox="1"/>
          <p:nvPr>
            <p:ph type="title"/>
          </p:nvPr>
        </p:nvSpPr>
        <p:spPr>
          <a:xfrm>
            <a:off x="387900" y="229425"/>
            <a:ext cx="8368200" cy="686100"/>
          </a:xfrm>
          <a:prstGeom prst="rect">
            <a:avLst/>
          </a:prstGeom>
        </p:spPr>
        <p:txBody>
          <a:bodyPr anchorCtr="0" anchor="b" bIns="91425" lIns="91425" rIns="91425" tIns="91425">
            <a:noAutofit/>
          </a:bodyPr>
          <a:lstStyle/>
          <a:p>
            <a:pPr lvl="0" rtl="0">
              <a:spcBef>
                <a:spcPts val="0"/>
              </a:spcBef>
              <a:buNone/>
            </a:pPr>
            <a:r>
              <a:rPr lang="en-GB"/>
              <a:t>CRISPR and Cas protein</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20" name="Shape 620"/>
        <p:cNvGrpSpPr/>
        <p:nvPr/>
      </p:nvGrpSpPr>
      <p:grpSpPr>
        <a:xfrm>
          <a:off x="0" y="0"/>
          <a:ext cx="0" cy="0"/>
          <a:chOff x="0" y="0"/>
          <a:chExt cx="0" cy="0"/>
        </a:xfrm>
      </p:grpSpPr>
      <p:sp>
        <p:nvSpPr>
          <p:cNvPr id="621" name="Shape 621"/>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Clr>
                <a:schemeClr val="dk1"/>
              </a:buClr>
              <a:buSzPct val="36666"/>
              <a:buFont typeface="Arial"/>
              <a:buNone/>
            </a:pPr>
            <a:r>
              <a:rPr lang="en-GB"/>
              <a:t> gRNA generation</a:t>
            </a:r>
          </a:p>
        </p:txBody>
      </p:sp>
      <p:pic>
        <p:nvPicPr>
          <p:cNvPr id="622" name="Shape 622"/>
          <p:cNvPicPr preferRelativeResize="0"/>
          <p:nvPr/>
        </p:nvPicPr>
        <p:blipFill>
          <a:blip r:embed="rId3">
            <a:alphaModFix/>
          </a:blip>
          <a:stretch>
            <a:fillRect/>
          </a:stretch>
        </p:blipFill>
        <p:spPr>
          <a:xfrm>
            <a:off x="1914750" y="1144125"/>
            <a:ext cx="5025500" cy="3768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26" name="Shape 626"/>
        <p:cNvGrpSpPr/>
        <p:nvPr/>
      </p:nvGrpSpPr>
      <p:grpSpPr>
        <a:xfrm>
          <a:off x="0" y="0"/>
          <a:ext cx="0" cy="0"/>
          <a:chOff x="0" y="0"/>
          <a:chExt cx="0" cy="0"/>
        </a:xfrm>
      </p:grpSpPr>
      <p:sp>
        <p:nvSpPr>
          <p:cNvPr id="627" name="Shape 627"/>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Test subjects </a:t>
            </a:r>
          </a:p>
        </p:txBody>
      </p:sp>
      <p:sp>
        <p:nvSpPr>
          <p:cNvPr id="628" name="Shape 628"/>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GB"/>
              <a:t>Jurkat cell line called JLat10.6 developed to study HIV-1 latency is used a test subject for the CRISPR/Cas9 system.</a:t>
            </a:r>
          </a:p>
          <a:p>
            <a:pPr indent="-228600" lvl="0" marL="457200" rtl="0">
              <a:spcBef>
                <a:spcPts val="0"/>
              </a:spcBef>
            </a:pPr>
            <a:r>
              <a:rPr lang="en-GB"/>
              <a:t>The GFP has been inserted as a reporter gene which is expressed on treatment of the JLat10.6 cells with cytokines such as TNF-alpha</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32" name="Shape 632"/>
        <p:cNvGrpSpPr/>
        <p:nvPr/>
      </p:nvGrpSpPr>
      <p:grpSpPr>
        <a:xfrm>
          <a:off x="0" y="0"/>
          <a:ext cx="0" cy="0"/>
          <a:chOff x="0" y="0"/>
          <a:chExt cx="0" cy="0"/>
        </a:xfrm>
      </p:grpSpPr>
      <p:sp>
        <p:nvSpPr>
          <p:cNvPr id="633" name="Shape 633"/>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Nucleo Transfection</a:t>
            </a:r>
          </a:p>
        </p:txBody>
      </p:sp>
      <p:sp>
        <p:nvSpPr>
          <p:cNvPr id="634" name="Shape 634"/>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GB"/>
              <a:t>These gRNA constructs along with the human Cas9 plasmid DNA was transfected into nucleus</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38" name="Shape 638"/>
        <p:cNvGrpSpPr/>
        <p:nvPr/>
      </p:nvGrpSpPr>
      <p:grpSpPr>
        <a:xfrm>
          <a:off x="0" y="0"/>
          <a:ext cx="0" cy="0"/>
          <a:chOff x="0" y="0"/>
          <a:chExt cx="0" cy="0"/>
        </a:xfrm>
      </p:grpSpPr>
      <p:sp>
        <p:nvSpPr>
          <p:cNvPr id="639" name="Shape 639"/>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Testing Genome Editing</a:t>
            </a:r>
          </a:p>
        </p:txBody>
      </p:sp>
      <p:sp>
        <p:nvSpPr>
          <p:cNvPr id="640" name="Shape 640"/>
          <p:cNvSpPr txBox="1"/>
          <p:nvPr>
            <p:ph idx="1" type="body"/>
          </p:nvPr>
        </p:nvSpPr>
        <p:spPr>
          <a:xfrm>
            <a:off x="387900" y="1489824"/>
            <a:ext cx="8368200" cy="3078900"/>
          </a:xfrm>
          <a:prstGeom prst="rect">
            <a:avLst/>
          </a:prstGeom>
        </p:spPr>
        <p:txBody>
          <a:bodyPr anchorCtr="0" anchor="t" bIns="91425" lIns="91425" rIns="91425" tIns="91425">
            <a:noAutofit/>
          </a:bodyPr>
          <a:lstStyle/>
          <a:p>
            <a:pPr lvl="0" rtl="0">
              <a:spcBef>
                <a:spcPts val="0"/>
              </a:spcBef>
              <a:buNone/>
            </a:pPr>
            <a:r>
              <a:rPr lang="en-GB"/>
              <a:t> The cells were treated with cytokine TNF-α (10 ng/ml) treatment to induce viral gene expression which is monitored by scoring GFP-positive cells by flow cytometry.</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44" name="Shape 644"/>
        <p:cNvGrpSpPr/>
        <p:nvPr/>
      </p:nvGrpSpPr>
      <p:grpSpPr>
        <a:xfrm>
          <a:off x="0" y="0"/>
          <a:ext cx="0" cy="0"/>
          <a:chOff x="0" y="0"/>
          <a:chExt cx="0" cy="0"/>
        </a:xfrm>
      </p:grpSpPr>
      <p:sp>
        <p:nvSpPr>
          <p:cNvPr id="645" name="Shape 645"/>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Results</a:t>
            </a:r>
          </a:p>
          <a:p>
            <a:pPr lvl="0" rtl="0">
              <a:spcBef>
                <a:spcPts val="0"/>
              </a:spcBef>
              <a:buNone/>
            </a:pPr>
            <a:r>
              <a:t/>
            </a:r>
            <a:endParaRPr/>
          </a:p>
        </p:txBody>
      </p:sp>
      <p:pic>
        <p:nvPicPr>
          <p:cNvPr id="646" name="Shape 646"/>
          <p:cNvPicPr preferRelativeResize="0"/>
          <p:nvPr/>
        </p:nvPicPr>
        <p:blipFill>
          <a:blip r:embed="rId3">
            <a:alphaModFix/>
          </a:blip>
          <a:stretch>
            <a:fillRect/>
          </a:stretch>
        </p:blipFill>
        <p:spPr>
          <a:xfrm>
            <a:off x="2116387" y="1092400"/>
            <a:ext cx="4911224" cy="364314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50" name="Shape 650"/>
        <p:cNvGrpSpPr/>
        <p:nvPr/>
      </p:nvGrpSpPr>
      <p:grpSpPr>
        <a:xfrm>
          <a:off x="0" y="0"/>
          <a:ext cx="0" cy="0"/>
          <a:chOff x="0" y="0"/>
          <a:chExt cx="0" cy="0"/>
        </a:xfrm>
      </p:grpSpPr>
      <p:sp>
        <p:nvSpPr>
          <p:cNvPr id="651" name="Shape 651"/>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Results(contd.)</a:t>
            </a:r>
          </a:p>
        </p:txBody>
      </p:sp>
      <p:pic>
        <p:nvPicPr>
          <p:cNvPr descr="img.PNG" id="652" name="Shape 652"/>
          <p:cNvPicPr preferRelativeResize="0"/>
          <p:nvPr/>
        </p:nvPicPr>
        <p:blipFill>
          <a:blip r:embed="rId3">
            <a:alphaModFix/>
          </a:blip>
          <a:stretch>
            <a:fillRect/>
          </a:stretch>
        </p:blipFill>
        <p:spPr>
          <a:xfrm>
            <a:off x="1886971" y="1017725"/>
            <a:ext cx="5540352" cy="34163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56" name="Shape 656"/>
        <p:cNvGrpSpPr/>
        <p:nvPr/>
      </p:nvGrpSpPr>
      <p:grpSpPr>
        <a:xfrm>
          <a:off x="0" y="0"/>
          <a:ext cx="0" cy="0"/>
          <a:chOff x="0" y="0"/>
          <a:chExt cx="0" cy="0"/>
        </a:xfrm>
      </p:grpSpPr>
      <p:sp>
        <p:nvSpPr>
          <p:cNvPr id="657" name="Shape 657"/>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Conclusion</a:t>
            </a:r>
          </a:p>
        </p:txBody>
      </p:sp>
      <p:sp>
        <p:nvSpPr>
          <p:cNvPr id="658" name="Shape 658"/>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GB"/>
              <a:t> CRISPR/Cas9 system targets and inactivates HIV-1 proviral DNA in the latent JLat10.6 celline.</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62" name="Shape 662"/>
        <p:cNvGrpSpPr/>
        <p:nvPr/>
      </p:nvGrpSpPr>
      <p:grpSpPr>
        <a:xfrm>
          <a:off x="0" y="0"/>
          <a:ext cx="0" cy="0"/>
          <a:chOff x="0" y="0"/>
          <a:chExt cx="0" cy="0"/>
        </a:xfrm>
      </p:grpSpPr>
      <p:sp>
        <p:nvSpPr>
          <p:cNvPr id="663" name="Shape 663"/>
          <p:cNvSpPr txBox="1"/>
          <p:nvPr>
            <p:ph type="title"/>
          </p:nvPr>
        </p:nvSpPr>
        <p:spPr>
          <a:xfrm>
            <a:off x="387900" y="458025"/>
            <a:ext cx="8368200" cy="686100"/>
          </a:xfrm>
          <a:prstGeom prst="rect">
            <a:avLst/>
          </a:prstGeom>
        </p:spPr>
        <p:txBody>
          <a:bodyPr anchorCtr="0" anchor="b" bIns="91425" lIns="91425" rIns="91425" tIns="91425">
            <a:noAutofit/>
          </a:bodyPr>
          <a:lstStyle/>
          <a:p>
            <a:pPr indent="0" lvl="0" marL="0" rtl="0">
              <a:spcBef>
                <a:spcPts val="0"/>
              </a:spcBef>
              <a:buNone/>
            </a:pPr>
            <a:r>
              <a:rPr lang="en-GB"/>
              <a:t>  Editing or disrupting CCR5 gene from the T     cells</a:t>
            </a:r>
          </a:p>
        </p:txBody>
      </p:sp>
      <p:sp>
        <p:nvSpPr>
          <p:cNvPr id="664" name="Shape 664"/>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17500" lvl="0" marL="457200" rtl="0">
              <a:spcBef>
                <a:spcPts val="0"/>
              </a:spcBef>
              <a:buSzPct val="100000"/>
            </a:pPr>
            <a:r>
              <a:rPr lang="en-GB" sz="1400"/>
              <a:t>The C-C chemokine receptor type 5 (CCR5) is the major coreceptor used by HIV-1 to infect T cells, macrophages, and their cell types. Individuals who are heterozygous(different allele) or homozygous(same allele) for the CCR5Delta32 mutation in the CCR5 gene have slower progression or resistance to HIV infections</a:t>
            </a:r>
          </a:p>
          <a:p>
            <a:pPr indent="-317500" lvl="0" marL="457200" rtl="0">
              <a:spcBef>
                <a:spcPts val="0"/>
              </a:spcBef>
              <a:buSzPct val="100000"/>
            </a:pPr>
            <a:r>
              <a:rPr lang="en-GB" sz="1400"/>
              <a:t>Many studies have been undergone on disabling the CCR5 gene in CD34+ hematopoietic stem progenitor cells (HSPCs) or CD4+ T cells using shRNA or by gene disruption using zinc finger nucleases (ZFNs)</a:t>
            </a:r>
          </a:p>
          <a:p>
            <a:pPr indent="-317500" lvl="0" marL="457200" rtl="0">
              <a:spcBef>
                <a:spcPts val="0"/>
              </a:spcBef>
              <a:buSzPct val="100000"/>
            </a:pPr>
            <a:r>
              <a:rPr lang="en-GB" sz="1400"/>
              <a:t>Here we discuss the CCR5 disruption in  HeLa derived cells carried out in the study :</a:t>
            </a:r>
          </a:p>
          <a:p>
            <a:pPr indent="-317500" lvl="1" marL="914400" rtl="0">
              <a:spcBef>
                <a:spcPts val="0"/>
              </a:spcBef>
              <a:buSzPct val="100000"/>
            </a:pPr>
            <a:r>
              <a:rPr lang="en-GB" sz="1400"/>
              <a:t>Inhibition of HIV-1 infection of primary CD4+ T-cells by gene editing of CCR5 using</a:t>
            </a:r>
            <a:r>
              <a:rPr lang="en-GB"/>
              <a:t> </a:t>
            </a:r>
            <a:r>
              <a:rPr lang="en-GB" sz="1400"/>
              <a:t>adenovirus-delivered CRISPR/Cas9.</a:t>
            </a:r>
          </a:p>
          <a:p>
            <a:pPr lvl="0" rtl="0">
              <a:spcBef>
                <a:spcPts val="0"/>
              </a:spcBef>
              <a:buNone/>
            </a:pPr>
            <a:r>
              <a:t/>
            </a:r>
            <a:endParaRPr sz="1400"/>
          </a:p>
          <a:p>
            <a:pPr lvl="0" rtl="0">
              <a:spcBef>
                <a:spcPts val="0"/>
              </a:spcBef>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68" name="Shape 668"/>
        <p:cNvGrpSpPr/>
        <p:nvPr/>
      </p:nvGrpSpPr>
      <p:grpSpPr>
        <a:xfrm>
          <a:off x="0" y="0"/>
          <a:ext cx="0" cy="0"/>
          <a:chOff x="0" y="0"/>
          <a:chExt cx="0" cy="0"/>
        </a:xfrm>
      </p:grpSpPr>
      <p:sp>
        <p:nvSpPr>
          <p:cNvPr id="669" name="Shape 669"/>
          <p:cNvSpPr txBox="1"/>
          <p:nvPr>
            <p:ph type="title"/>
          </p:nvPr>
        </p:nvSpPr>
        <p:spPr>
          <a:xfrm>
            <a:off x="514675" y="196075"/>
            <a:ext cx="8520600" cy="1442100"/>
          </a:xfrm>
          <a:prstGeom prst="rect">
            <a:avLst/>
          </a:prstGeom>
        </p:spPr>
        <p:txBody>
          <a:bodyPr anchorCtr="0" anchor="b" bIns="91425" lIns="91425" rIns="91425" tIns="91425">
            <a:noAutofit/>
          </a:bodyPr>
          <a:lstStyle/>
          <a:p>
            <a:pPr lvl="0" rtl="0">
              <a:spcBef>
                <a:spcPts val="0"/>
              </a:spcBef>
              <a:buNone/>
            </a:pPr>
            <a:r>
              <a:rPr lang="en-GB"/>
              <a:t>  Review : Inhibition of HIV-1 infection of  primary CD4+ T-cells by gene editing of CCR5 using adenovirus-delivered CRISPR/Cas9</a:t>
            </a:r>
          </a:p>
        </p:txBody>
      </p:sp>
      <p:sp>
        <p:nvSpPr>
          <p:cNvPr id="670" name="Shape 670"/>
          <p:cNvSpPr txBox="1"/>
          <p:nvPr>
            <p:ph idx="1" type="body"/>
          </p:nvPr>
        </p:nvSpPr>
        <p:spPr>
          <a:xfrm>
            <a:off x="311700" y="1894550"/>
            <a:ext cx="8520600" cy="2674200"/>
          </a:xfrm>
          <a:prstGeom prst="rect">
            <a:avLst/>
          </a:prstGeom>
        </p:spPr>
        <p:txBody>
          <a:bodyPr anchorCtr="0" anchor="t" bIns="91425" lIns="91425" rIns="91425" tIns="91425">
            <a:noAutofit/>
          </a:bodyPr>
          <a:lstStyle/>
          <a:p>
            <a:pPr indent="-317500" lvl="0" marL="457200" rtl="0">
              <a:spcBef>
                <a:spcPts val="0"/>
              </a:spcBef>
              <a:buSzPct val="100000"/>
            </a:pPr>
            <a:r>
              <a:rPr lang="en-GB" sz="1400"/>
              <a:t>gRNA generation</a:t>
            </a:r>
          </a:p>
          <a:p>
            <a:pPr indent="-317500" lvl="0" marL="457200" rtl="0">
              <a:spcBef>
                <a:spcPts val="0"/>
              </a:spcBef>
              <a:buSzPct val="100000"/>
            </a:pPr>
            <a:r>
              <a:rPr lang="en-GB" sz="1400"/>
              <a:t>Test Subjects (TZM bl cells)</a:t>
            </a:r>
          </a:p>
          <a:p>
            <a:pPr indent="-317500" lvl="0" marL="457200" rtl="0">
              <a:spcBef>
                <a:spcPts val="0"/>
              </a:spcBef>
              <a:buSzPct val="100000"/>
            </a:pPr>
            <a:r>
              <a:rPr lang="en-GB" sz="1400"/>
              <a:t>Nucleo Transfection</a:t>
            </a:r>
          </a:p>
          <a:p>
            <a:pPr indent="-317500" lvl="0" marL="457200" rtl="0">
              <a:spcBef>
                <a:spcPts val="0"/>
              </a:spcBef>
              <a:buSzPct val="100000"/>
            </a:pPr>
            <a:r>
              <a:rPr lang="en-GB" sz="1400"/>
              <a:t>Results</a:t>
            </a:r>
          </a:p>
          <a:p>
            <a:pPr indent="-317500" lvl="0" marL="457200" rtl="0">
              <a:spcBef>
                <a:spcPts val="0"/>
              </a:spcBef>
              <a:buSzPct val="100000"/>
            </a:pPr>
            <a:r>
              <a:rPr lang="en-GB" sz="1400"/>
              <a:t>Testing Off-Target Editing</a:t>
            </a:r>
          </a:p>
          <a:p>
            <a:pPr indent="-317500" lvl="0" marL="457200" rtl="0">
              <a:spcBef>
                <a:spcPts val="0"/>
              </a:spcBef>
              <a:buSzPct val="100000"/>
            </a:pPr>
            <a:r>
              <a:rPr lang="en-GB" sz="1400"/>
              <a:t>Conclusion </a:t>
            </a:r>
          </a:p>
          <a:p>
            <a:pPr lvl="0" rtl="0">
              <a:spcBef>
                <a:spcPts val="0"/>
              </a:spcBef>
              <a:buNone/>
            </a:pPr>
            <a:r>
              <a:t/>
            </a:r>
            <a:endParaRPr sz="1400"/>
          </a:p>
          <a:p>
            <a:pPr lvl="0" rtl="0">
              <a:spcBef>
                <a:spcPts val="0"/>
              </a:spcBef>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74" name="Shape 674"/>
        <p:cNvGrpSpPr/>
        <p:nvPr/>
      </p:nvGrpSpPr>
      <p:grpSpPr>
        <a:xfrm>
          <a:off x="0" y="0"/>
          <a:ext cx="0" cy="0"/>
          <a:chOff x="0" y="0"/>
          <a:chExt cx="0" cy="0"/>
        </a:xfrm>
      </p:grpSpPr>
      <p:sp>
        <p:nvSpPr>
          <p:cNvPr id="675" name="Shape 675"/>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 Test Subjects</a:t>
            </a:r>
          </a:p>
        </p:txBody>
      </p:sp>
      <p:sp>
        <p:nvSpPr>
          <p:cNvPr id="676" name="Shape 676"/>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GB"/>
              <a:t>The HeLa cell derivatives TZM -bl cells were used.</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27" name="Shape 227"/>
        <p:cNvGrpSpPr/>
        <p:nvPr/>
      </p:nvGrpSpPr>
      <p:grpSpPr>
        <a:xfrm>
          <a:off x="0" y="0"/>
          <a:ext cx="0" cy="0"/>
          <a:chOff x="0" y="0"/>
          <a:chExt cx="0" cy="0"/>
        </a:xfrm>
      </p:grpSpPr>
      <p:sp>
        <p:nvSpPr>
          <p:cNvPr id="228" name="Shape 228"/>
          <p:cNvSpPr txBox="1"/>
          <p:nvPr>
            <p:ph type="title"/>
          </p:nvPr>
        </p:nvSpPr>
        <p:spPr>
          <a:xfrm>
            <a:off x="387900" y="307775"/>
            <a:ext cx="8368200" cy="948600"/>
          </a:xfrm>
          <a:prstGeom prst="rect">
            <a:avLst/>
          </a:prstGeom>
        </p:spPr>
        <p:txBody>
          <a:bodyPr anchorCtr="0" anchor="b" bIns="91425" lIns="91425" rIns="91425" tIns="91425">
            <a:noAutofit/>
          </a:bodyPr>
          <a:lstStyle/>
          <a:p>
            <a:pPr lvl="0" rtl="0">
              <a:spcBef>
                <a:spcPts val="0"/>
              </a:spcBef>
              <a:buNone/>
            </a:pPr>
            <a:r>
              <a:rPr lang="en-GB"/>
              <a:t>CRISPR-Cas9 System</a:t>
            </a:r>
          </a:p>
          <a:p>
            <a:pPr lvl="0" rtl="0">
              <a:spcBef>
                <a:spcPts val="0"/>
              </a:spcBef>
              <a:buNone/>
            </a:pPr>
            <a:r>
              <a:t/>
            </a:r>
            <a:endParaRPr/>
          </a:p>
        </p:txBody>
      </p:sp>
      <p:pic>
        <p:nvPicPr>
          <p:cNvPr descr="Picture2.png" id="229" name="Shape 229"/>
          <p:cNvPicPr preferRelativeResize="0"/>
          <p:nvPr/>
        </p:nvPicPr>
        <p:blipFill>
          <a:blip r:embed="rId3">
            <a:alphaModFix/>
          </a:blip>
          <a:stretch>
            <a:fillRect/>
          </a:stretch>
        </p:blipFill>
        <p:spPr>
          <a:xfrm>
            <a:off x="1618575" y="1566075"/>
            <a:ext cx="1784849" cy="1747399"/>
          </a:xfrm>
          <a:prstGeom prst="rect">
            <a:avLst/>
          </a:prstGeom>
          <a:noFill/>
          <a:ln>
            <a:noFill/>
          </a:ln>
        </p:spPr>
      </p:pic>
      <p:sp>
        <p:nvSpPr>
          <p:cNvPr id="230" name="Shape 230"/>
          <p:cNvSpPr txBox="1"/>
          <p:nvPr/>
        </p:nvSpPr>
        <p:spPr>
          <a:xfrm>
            <a:off x="4397625" y="1425850"/>
            <a:ext cx="3761400" cy="35331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Char char="●"/>
            </a:pPr>
            <a:r>
              <a:rPr lang="en-GB">
                <a:solidFill>
                  <a:srgbClr val="FFFFFF"/>
                </a:solidFill>
              </a:rPr>
              <a:t> As cripsr was inside a cell, scientists thought to hijack a cas protein and modify it such that it fulfills some useful requirements</a:t>
            </a:r>
          </a:p>
          <a:p>
            <a:pPr indent="-228600" lvl="0" marL="457200" rtl="0">
              <a:spcBef>
                <a:spcPts val="0"/>
              </a:spcBef>
              <a:buClr>
                <a:srgbClr val="FFFFFF"/>
              </a:buClr>
              <a:buChar char="●"/>
            </a:pPr>
            <a:r>
              <a:rPr lang="en-GB">
                <a:solidFill>
                  <a:srgbClr val="FFFFFF"/>
                </a:solidFill>
              </a:rPr>
              <a:t>Cas9 system developed by Jennifer Doudna, Emmanuelle Charpentier et al.</a:t>
            </a:r>
          </a:p>
          <a:p>
            <a:pPr indent="-228600" lvl="0" marL="457200" rtl="0">
              <a:spcBef>
                <a:spcPts val="0"/>
              </a:spcBef>
              <a:buClr>
                <a:srgbClr val="FFFFFF"/>
              </a:buClr>
              <a:buChar char="●"/>
            </a:pPr>
            <a:r>
              <a:rPr lang="en-GB">
                <a:solidFill>
                  <a:srgbClr val="FFFFFF"/>
                </a:solidFill>
              </a:rPr>
              <a:t>To hold the crRNA, it has another tracer RNA represented as tracrRNA</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80" name="Shape 680"/>
        <p:cNvGrpSpPr/>
        <p:nvPr/>
      </p:nvGrpSpPr>
      <p:grpSpPr>
        <a:xfrm>
          <a:off x="0" y="0"/>
          <a:ext cx="0" cy="0"/>
          <a:chOff x="0" y="0"/>
          <a:chExt cx="0" cy="0"/>
        </a:xfrm>
      </p:grpSpPr>
      <p:sp>
        <p:nvSpPr>
          <p:cNvPr id="681" name="Shape 681"/>
          <p:cNvSpPr txBox="1"/>
          <p:nvPr>
            <p:ph type="title"/>
          </p:nvPr>
        </p:nvSpPr>
        <p:spPr>
          <a:xfrm>
            <a:off x="464100" y="458025"/>
            <a:ext cx="8368200" cy="686100"/>
          </a:xfrm>
          <a:prstGeom prst="rect">
            <a:avLst/>
          </a:prstGeom>
        </p:spPr>
        <p:txBody>
          <a:bodyPr anchorCtr="0" anchor="b" bIns="91425" lIns="91425" rIns="91425" tIns="91425">
            <a:noAutofit/>
          </a:bodyPr>
          <a:lstStyle/>
          <a:p>
            <a:pPr lvl="0" rtl="0">
              <a:spcBef>
                <a:spcPts val="0"/>
              </a:spcBef>
              <a:buNone/>
            </a:pPr>
            <a:r>
              <a:rPr lang="en-GB"/>
              <a:t>Nucleo transfection</a:t>
            </a:r>
          </a:p>
        </p:txBody>
      </p:sp>
      <p:sp>
        <p:nvSpPr>
          <p:cNvPr id="682" name="Shape 682"/>
          <p:cNvSpPr txBox="1"/>
          <p:nvPr>
            <p:ph idx="1" type="body"/>
          </p:nvPr>
        </p:nvSpPr>
        <p:spPr>
          <a:xfrm>
            <a:off x="464100" y="1489824"/>
            <a:ext cx="8368200" cy="3078900"/>
          </a:xfrm>
          <a:prstGeom prst="rect">
            <a:avLst/>
          </a:prstGeom>
        </p:spPr>
        <p:txBody>
          <a:bodyPr anchorCtr="0" anchor="t" bIns="91425" lIns="91425" rIns="91425" tIns="91425">
            <a:noAutofit/>
          </a:bodyPr>
          <a:lstStyle/>
          <a:p>
            <a:pPr indent="-228600" lvl="0" marL="457200" rtl="0">
              <a:spcBef>
                <a:spcPts val="0"/>
              </a:spcBef>
            </a:pPr>
            <a:r>
              <a:rPr lang="en-GB"/>
              <a:t>HeLa-derived t cells were infected with LentiCRISPR expressing Cas9 and sgRNA.</a:t>
            </a:r>
          </a:p>
          <a:p>
            <a:pPr indent="-228600" lvl="0" marL="457200" rtl="0">
              <a:spcBef>
                <a:spcPts val="0"/>
              </a:spcBef>
            </a:pPr>
            <a:r>
              <a:rPr lang="en-GB"/>
              <a:t>Then the DNA was extracted and  the 1228 bp fragment encompassing the CCR5 ORF was amplified (multiple copies made).</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86" name="Shape 686"/>
        <p:cNvGrpSpPr/>
        <p:nvPr/>
      </p:nvGrpSpPr>
      <p:grpSpPr>
        <a:xfrm>
          <a:off x="0" y="0"/>
          <a:ext cx="0" cy="0"/>
          <a:chOff x="0" y="0"/>
          <a:chExt cx="0" cy="0"/>
        </a:xfrm>
      </p:grpSpPr>
      <p:sp>
        <p:nvSpPr>
          <p:cNvPr id="687" name="Shape 687"/>
          <p:cNvSpPr txBox="1"/>
          <p:nvPr>
            <p:ph type="title"/>
          </p:nvPr>
        </p:nvSpPr>
        <p:spPr>
          <a:xfrm>
            <a:off x="387900" y="285950"/>
            <a:ext cx="8368200" cy="686100"/>
          </a:xfrm>
          <a:prstGeom prst="rect">
            <a:avLst/>
          </a:prstGeom>
        </p:spPr>
        <p:txBody>
          <a:bodyPr anchorCtr="0" anchor="b" bIns="91425" lIns="91425" rIns="91425" tIns="91425">
            <a:noAutofit/>
          </a:bodyPr>
          <a:lstStyle/>
          <a:p>
            <a:pPr lvl="0" rtl="0">
              <a:spcBef>
                <a:spcPts val="0"/>
              </a:spcBef>
              <a:buNone/>
            </a:pPr>
            <a:r>
              <a:rPr lang="en-GB"/>
              <a:t>gRNA generation</a:t>
            </a:r>
          </a:p>
        </p:txBody>
      </p:sp>
      <p:pic>
        <p:nvPicPr>
          <p:cNvPr id="688" name="Shape 688"/>
          <p:cNvPicPr preferRelativeResize="0"/>
          <p:nvPr/>
        </p:nvPicPr>
        <p:blipFill>
          <a:blip r:embed="rId3">
            <a:alphaModFix/>
          </a:blip>
          <a:stretch>
            <a:fillRect/>
          </a:stretch>
        </p:blipFill>
        <p:spPr>
          <a:xfrm>
            <a:off x="2103300" y="1228950"/>
            <a:ext cx="5334699" cy="35206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92" name="Shape 692"/>
        <p:cNvGrpSpPr/>
        <p:nvPr/>
      </p:nvGrpSpPr>
      <p:grpSpPr>
        <a:xfrm>
          <a:off x="0" y="0"/>
          <a:ext cx="0" cy="0"/>
          <a:chOff x="0" y="0"/>
          <a:chExt cx="0" cy="0"/>
        </a:xfrm>
      </p:grpSpPr>
      <p:sp>
        <p:nvSpPr>
          <p:cNvPr id="693" name="Shape 693"/>
          <p:cNvSpPr txBox="1"/>
          <p:nvPr>
            <p:ph type="title"/>
          </p:nvPr>
        </p:nvSpPr>
        <p:spPr>
          <a:xfrm>
            <a:off x="387900" y="209450"/>
            <a:ext cx="8368200" cy="686100"/>
          </a:xfrm>
          <a:prstGeom prst="rect">
            <a:avLst/>
          </a:prstGeom>
        </p:spPr>
        <p:txBody>
          <a:bodyPr anchorCtr="0" anchor="b" bIns="91425" lIns="91425" rIns="91425" tIns="91425">
            <a:noAutofit/>
          </a:bodyPr>
          <a:lstStyle/>
          <a:p>
            <a:pPr lvl="0" rtl="0">
              <a:spcBef>
                <a:spcPts val="0"/>
              </a:spcBef>
              <a:buNone/>
            </a:pPr>
            <a:r>
              <a:rPr lang="en-GB"/>
              <a:t>Results</a:t>
            </a:r>
          </a:p>
        </p:txBody>
      </p:sp>
      <p:pic>
        <p:nvPicPr>
          <p:cNvPr descr="im3.PNG" id="694" name="Shape 694"/>
          <p:cNvPicPr preferRelativeResize="0"/>
          <p:nvPr/>
        </p:nvPicPr>
        <p:blipFill>
          <a:blip r:embed="rId3">
            <a:alphaModFix/>
          </a:blip>
          <a:stretch>
            <a:fillRect/>
          </a:stretch>
        </p:blipFill>
        <p:spPr>
          <a:xfrm>
            <a:off x="1728199" y="895549"/>
            <a:ext cx="6455500" cy="39272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698" name="Shape 698"/>
        <p:cNvGrpSpPr/>
        <p:nvPr/>
      </p:nvGrpSpPr>
      <p:grpSpPr>
        <a:xfrm>
          <a:off x="0" y="0"/>
          <a:ext cx="0" cy="0"/>
          <a:chOff x="0" y="0"/>
          <a:chExt cx="0" cy="0"/>
        </a:xfrm>
      </p:grpSpPr>
      <p:sp>
        <p:nvSpPr>
          <p:cNvPr id="699" name="Shape 699"/>
          <p:cNvSpPr txBox="1"/>
          <p:nvPr>
            <p:ph type="title"/>
          </p:nvPr>
        </p:nvSpPr>
        <p:spPr>
          <a:xfrm>
            <a:off x="560250" y="468725"/>
            <a:ext cx="8368200" cy="686100"/>
          </a:xfrm>
          <a:prstGeom prst="rect">
            <a:avLst/>
          </a:prstGeom>
        </p:spPr>
        <p:txBody>
          <a:bodyPr anchorCtr="0" anchor="b" bIns="91425" lIns="91425" rIns="91425" tIns="91425">
            <a:noAutofit/>
          </a:bodyPr>
          <a:lstStyle/>
          <a:p>
            <a:pPr lvl="0" rtl="0">
              <a:spcBef>
                <a:spcPts val="0"/>
              </a:spcBef>
              <a:buNone/>
            </a:pPr>
            <a:r>
              <a:rPr lang="en-GB"/>
              <a:t>Testing Off Target Editing </a:t>
            </a:r>
          </a:p>
        </p:txBody>
      </p:sp>
      <p:sp>
        <p:nvSpPr>
          <p:cNvPr id="700" name="Shape 700"/>
          <p:cNvSpPr txBox="1"/>
          <p:nvPr>
            <p:ph idx="1" type="body"/>
          </p:nvPr>
        </p:nvSpPr>
        <p:spPr>
          <a:xfrm>
            <a:off x="560250" y="1479149"/>
            <a:ext cx="8368200" cy="3078900"/>
          </a:xfrm>
          <a:prstGeom prst="rect">
            <a:avLst/>
          </a:prstGeom>
        </p:spPr>
        <p:txBody>
          <a:bodyPr anchorCtr="0" anchor="t" bIns="91425" lIns="91425" rIns="91425" tIns="91425">
            <a:noAutofit/>
          </a:bodyPr>
          <a:lstStyle/>
          <a:p>
            <a:pPr lvl="0" rtl="0">
              <a:spcBef>
                <a:spcPts val="0"/>
              </a:spcBef>
              <a:buClr>
                <a:srgbClr val="000000"/>
              </a:buClr>
              <a:buSzPct val="61111"/>
              <a:buFont typeface="Arial"/>
              <a:buNone/>
            </a:pPr>
            <a:r>
              <a:rPr lang="en-GB"/>
              <a:t>The 15 top-ranked off-target sites in the whole human genome were analysed. Approximate 500 bp segments spanning the potential off target sites were amplified from genomic DNA of TZM bl cells and subjected to T7EI analysis.</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704" name="Shape 704"/>
        <p:cNvGrpSpPr/>
        <p:nvPr/>
      </p:nvGrpSpPr>
      <p:grpSpPr>
        <a:xfrm>
          <a:off x="0" y="0"/>
          <a:ext cx="0" cy="0"/>
          <a:chOff x="0" y="0"/>
          <a:chExt cx="0" cy="0"/>
        </a:xfrm>
      </p:grpSpPr>
      <p:sp>
        <p:nvSpPr>
          <p:cNvPr id="705" name="Shape 705"/>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How CRISPR-Cas9 sometimes fail in tackling HIV</a:t>
            </a:r>
          </a:p>
        </p:txBody>
      </p:sp>
      <p:sp>
        <p:nvSpPr>
          <p:cNvPr id="706" name="Shape 706"/>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GB"/>
              <a:t>I studied a research paper titled: CRISPR/Cas9: a double-edged sword when used to combat HIV infection written by Liang, Wainberg et al.</a:t>
            </a:r>
          </a:p>
          <a:p>
            <a:pPr indent="-228600" lvl="0" marL="457200" rtl="0">
              <a:spcBef>
                <a:spcPts val="0"/>
              </a:spcBef>
            </a:pPr>
            <a:r>
              <a:rPr lang="en-GB"/>
              <a:t>LVR (latent viral reservoir) is a major hindrance in complete removal of HIV from the body which exists inspite of the highly active antiretroviral therapy better known as HAART.</a:t>
            </a:r>
          </a:p>
        </p:txBody>
      </p:sp>
      <p:pic>
        <p:nvPicPr>
          <p:cNvPr id="707" name="Shape 707"/>
          <p:cNvPicPr preferRelativeResize="0"/>
          <p:nvPr/>
        </p:nvPicPr>
        <p:blipFill>
          <a:blip r:embed="rId3">
            <a:alphaModFix/>
          </a:blip>
          <a:stretch>
            <a:fillRect/>
          </a:stretch>
        </p:blipFill>
        <p:spPr>
          <a:xfrm>
            <a:off x="3146673" y="3404698"/>
            <a:ext cx="2668400" cy="13725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711" name="Shape 711"/>
        <p:cNvGrpSpPr/>
        <p:nvPr/>
      </p:nvGrpSpPr>
      <p:grpSpPr>
        <a:xfrm>
          <a:off x="0" y="0"/>
          <a:ext cx="0" cy="0"/>
          <a:chOff x="0" y="0"/>
          <a:chExt cx="0" cy="0"/>
        </a:xfrm>
      </p:grpSpPr>
      <p:sp>
        <p:nvSpPr>
          <p:cNvPr id="712" name="Shape 712"/>
          <p:cNvSpPr txBox="1"/>
          <p:nvPr>
            <p:ph idx="1" type="body"/>
          </p:nvPr>
        </p:nvSpPr>
        <p:spPr>
          <a:xfrm>
            <a:off x="387900" y="1489825"/>
            <a:ext cx="3896700" cy="3507600"/>
          </a:xfrm>
          <a:prstGeom prst="rect">
            <a:avLst/>
          </a:prstGeom>
        </p:spPr>
        <p:txBody>
          <a:bodyPr anchorCtr="0" anchor="t" bIns="91425" lIns="91425" rIns="91425" tIns="91425">
            <a:noAutofit/>
          </a:bodyPr>
          <a:lstStyle/>
          <a:p>
            <a:pPr indent="-228600" lvl="0" marL="457200" rtl="0">
              <a:spcBef>
                <a:spcPts val="0"/>
              </a:spcBef>
            </a:pPr>
            <a:r>
              <a:rPr lang="en-GB"/>
              <a:t>The helicase divides the strands while the nuclease cuts the strand at specific location decided by gRNA.</a:t>
            </a:r>
          </a:p>
          <a:p>
            <a:pPr indent="-228600" lvl="0" marL="457200" rtl="0">
              <a:spcBef>
                <a:spcPts val="0"/>
              </a:spcBef>
            </a:pPr>
            <a:r>
              <a:rPr lang="en-GB"/>
              <a:t>The most commonly attacked cells are CD4+ T cells. But as these methods promises, to inactivate/ delete proviral DNA from HIV-1 infected cells, quite a few times, anomaly is observed</a:t>
            </a:r>
          </a:p>
        </p:txBody>
      </p:sp>
      <p:pic>
        <p:nvPicPr>
          <p:cNvPr id="713" name="Shape 713"/>
          <p:cNvPicPr preferRelativeResize="0"/>
          <p:nvPr/>
        </p:nvPicPr>
        <p:blipFill>
          <a:blip r:embed="rId3">
            <a:alphaModFix/>
          </a:blip>
          <a:stretch>
            <a:fillRect/>
          </a:stretch>
        </p:blipFill>
        <p:spPr>
          <a:xfrm>
            <a:off x="5244574" y="2111725"/>
            <a:ext cx="2913400" cy="2147799"/>
          </a:xfrm>
          <a:prstGeom prst="rect">
            <a:avLst/>
          </a:prstGeom>
          <a:noFill/>
          <a:ln>
            <a:noFill/>
          </a:ln>
        </p:spPr>
      </p:pic>
      <p:sp>
        <p:nvSpPr>
          <p:cNvPr id="714" name="Shape 714"/>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a:t>How CRISPR-Cas9 sometimes fail in tackling HIV</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718" name="Shape 718"/>
        <p:cNvGrpSpPr/>
        <p:nvPr/>
      </p:nvGrpSpPr>
      <p:grpSpPr>
        <a:xfrm>
          <a:off x="0" y="0"/>
          <a:ext cx="0" cy="0"/>
          <a:chOff x="0" y="0"/>
          <a:chExt cx="0" cy="0"/>
        </a:xfrm>
      </p:grpSpPr>
      <p:pic>
        <p:nvPicPr>
          <p:cNvPr descr="Picture11.png" id="719" name="Shape 719"/>
          <p:cNvPicPr preferRelativeResize="0"/>
          <p:nvPr/>
        </p:nvPicPr>
        <p:blipFill>
          <a:blip r:embed="rId3">
            <a:alphaModFix/>
          </a:blip>
          <a:stretch>
            <a:fillRect/>
          </a:stretch>
        </p:blipFill>
        <p:spPr>
          <a:xfrm>
            <a:off x="304800" y="152400"/>
            <a:ext cx="3064722" cy="4838700"/>
          </a:xfrm>
          <a:prstGeom prst="rect">
            <a:avLst/>
          </a:prstGeom>
          <a:noFill/>
          <a:ln>
            <a:noFill/>
          </a:ln>
        </p:spPr>
      </p:pic>
      <p:sp>
        <p:nvSpPr>
          <p:cNvPr id="720" name="Shape 720"/>
          <p:cNvSpPr txBox="1"/>
          <p:nvPr>
            <p:ph idx="1" type="body"/>
          </p:nvPr>
        </p:nvSpPr>
        <p:spPr>
          <a:xfrm>
            <a:off x="4032725" y="386800"/>
            <a:ext cx="3896700" cy="3507600"/>
          </a:xfrm>
          <a:prstGeom prst="rect">
            <a:avLst/>
          </a:prstGeom>
        </p:spPr>
        <p:txBody>
          <a:bodyPr anchorCtr="0" anchor="t" bIns="91425" lIns="91425" rIns="91425" tIns="91425">
            <a:noAutofit/>
          </a:bodyPr>
          <a:lstStyle/>
          <a:p>
            <a:pPr indent="-228600" lvl="0" marL="457200" rtl="0">
              <a:spcBef>
                <a:spcPts val="0"/>
              </a:spcBef>
            </a:pPr>
            <a:r>
              <a:rPr lang="en-GB"/>
              <a:t>Experiments were carried out for HIV-1 evolution on CD4+T cells and it was found out that for some time the number of HIV-1 infections were reduced but after some time, high level of infections were observed.</a:t>
            </a:r>
          </a:p>
          <a:p>
            <a:pPr indent="-228600" lvl="0" marL="457200" rtl="0">
              <a:spcBef>
                <a:spcPts val="0"/>
              </a:spcBef>
            </a:pPr>
            <a:r>
              <a:rPr lang="en-GB"/>
              <a:t> It was observed that for non-conserved HIV-1 sequences, rapid escape was seen but when more conserved viral DNA sequences where tested, a slow rate of escape was seen.</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724" name="Shape 724"/>
        <p:cNvGrpSpPr/>
        <p:nvPr/>
      </p:nvGrpSpPr>
      <p:grpSpPr>
        <a:xfrm>
          <a:off x="0" y="0"/>
          <a:ext cx="0" cy="0"/>
          <a:chOff x="0" y="0"/>
          <a:chExt cx="0" cy="0"/>
        </a:xfrm>
      </p:grpSpPr>
      <p:sp>
        <p:nvSpPr>
          <p:cNvPr id="725" name="Shape 725"/>
          <p:cNvSpPr txBox="1"/>
          <p:nvPr>
            <p:ph idx="1" type="body"/>
          </p:nvPr>
        </p:nvSpPr>
        <p:spPr>
          <a:xfrm>
            <a:off x="387900" y="1185025"/>
            <a:ext cx="4214100" cy="3653700"/>
          </a:xfrm>
          <a:prstGeom prst="rect">
            <a:avLst/>
          </a:prstGeom>
        </p:spPr>
        <p:txBody>
          <a:bodyPr anchorCtr="0" anchor="t" bIns="91425" lIns="91425" rIns="91425" tIns="91425">
            <a:noAutofit/>
          </a:bodyPr>
          <a:lstStyle/>
          <a:p>
            <a:pPr indent="-228600" lvl="0" marL="457200" rtl="0">
              <a:spcBef>
                <a:spcPts val="0"/>
              </a:spcBef>
            </a:pPr>
            <a:r>
              <a:rPr lang="en-GB"/>
              <a:t>most of the mutation process by HIV-1 on proviral DNA was found at the point where Cas9 was designed to cleave it.</a:t>
            </a:r>
          </a:p>
          <a:p>
            <a:pPr indent="-228600" lvl="0" marL="457200" rtl="0">
              <a:spcBef>
                <a:spcPts val="0"/>
              </a:spcBef>
            </a:pPr>
            <a:r>
              <a:rPr lang="en-GB"/>
              <a:t>This was done by non-homologous end joining(NHEJ) machinery whose main task is to repair broken DNAs</a:t>
            </a:r>
          </a:p>
          <a:p>
            <a:pPr indent="-228600" lvl="0" marL="457200" rtl="0">
              <a:spcBef>
                <a:spcPts val="0"/>
              </a:spcBef>
            </a:pPr>
            <a:r>
              <a:rPr lang="en-GB"/>
              <a:t>Off these, some repeal the functions of HIV-1 proviral DNA and hence are not selected.</a:t>
            </a:r>
          </a:p>
        </p:txBody>
      </p:sp>
      <p:pic>
        <p:nvPicPr>
          <p:cNvPr descr="Picture11.png" id="726" name="Shape 726"/>
          <p:cNvPicPr preferRelativeResize="0"/>
          <p:nvPr/>
        </p:nvPicPr>
        <p:blipFill>
          <a:blip r:embed="rId3">
            <a:alphaModFix/>
          </a:blip>
          <a:stretch>
            <a:fillRect/>
          </a:stretch>
        </p:blipFill>
        <p:spPr>
          <a:xfrm>
            <a:off x="5676824" y="304800"/>
            <a:ext cx="3005100" cy="474454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730" name="Shape 730"/>
        <p:cNvGrpSpPr/>
        <p:nvPr/>
      </p:nvGrpSpPr>
      <p:grpSpPr>
        <a:xfrm>
          <a:off x="0" y="0"/>
          <a:ext cx="0" cy="0"/>
          <a:chOff x="0" y="0"/>
          <a:chExt cx="0" cy="0"/>
        </a:xfrm>
      </p:grpSpPr>
      <p:sp>
        <p:nvSpPr>
          <p:cNvPr id="731" name="Shape 731"/>
          <p:cNvSpPr txBox="1"/>
          <p:nvPr>
            <p:ph type="title"/>
          </p:nvPr>
        </p:nvSpPr>
        <p:spPr>
          <a:xfrm>
            <a:off x="387900" y="291600"/>
            <a:ext cx="8368200" cy="1265700"/>
          </a:xfrm>
          <a:prstGeom prst="rect">
            <a:avLst/>
          </a:prstGeom>
        </p:spPr>
        <p:txBody>
          <a:bodyPr anchorCtr="0" anchor="b"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rPr lang="en-GB"/>
              <a:t>Preventing escaping by design of gRNAs that effectively target the HIV-1</a:t>
            </a:r>
          </a:p>
          <a:p>
            <a:pPr lvl="0" rtl="0">
              <a:spcBef>
                <a:spcPts val="0"/>
              </a:spcBef>
              <a:buNone/>
            </a:pPr>
            <a:r>
              <a:rPr lang="en-GB"/>
              <a:t>DNA genome</a:t>
            </a:r>
          </a:p>
        </p:txBody>
      </p:sp>
      <p:sp>
        <p:nvSpPr>
          <p:cNvPr id="732" name="Shape 732"/>
          <p:cNvSpPr txBox="1"/>
          <p:nvPr>
            <p:ph idx="1" type="body"/>
          </p:nvPr>
        </p:nvSpPr>
        <p:spPr>
          <a:xfrm>
            <a:off x="387900" y="1807899"/>
            <a:ext cx="8368200" cy="2760899"/>
          </a:xfrm>
          <a:prstGeom prst="rect">
            <a:avLst/>
          </a:prstGeom>
        </p:spPr>
        <p:txBody>
          <a:bodyPr anchorCtr="0" anchor="t" bIns="91425" lIns="91425" rIns="91425" tIns="91425">
            <a:noAutofit/>
          </a:bodyPr>
          <a:lstStyle/>
          <a:p>
            <a:pPr indent="-228600" lvl="0" marL="457200" rtl="0">
              <a:spcBef>
                <a:spcPts val="0"/>
              </a:spcBef>
            </a:pPr>
            <a:r>
              <a:rPr lang="en-GB"/>
              <a:t>I studied another research paper titled CRISPSR-Cas9 can inhibit replication but NHEJ repair facilitates virus escape written by Wang, Zhao et al. </a:t>
            </a:r>
          </a:p>
          <a:p>
            <a:pPr indent="-228600" lvl="0" marL="457200" rtl="0">
              <a:spcBef>
                <a:spcPts val="0"/>
              </a:spcBef>
            </a:pPr>
            <a:r>
              <a:rPr lang="en-GB"/>
              <a:t>Thus Wang, Zhao et al. discussed an interesting theory for prevention of this attack. They used the special silico algorithms.</a:t>
            </a:r>
          </a:p>
          <a:p>
            <a:pPr indent="-228600" lvl="0" marL="457200" rtl="0">
              <a:spcBef>
                <a:spcPts val="0"/>
              </a:spcBef>
            </a:pPr>
            <a:r>
              <a:rPr lang="en-GB"/>
              <a:t>According to their algorithm, 7 gRNAs were specifically selected for LTR region</a:t>
            </a:r>
          </a:p>
        </p:txBody>
      </p:sp>
      <p:pic>
        <p:nvPicPr>
          <p:cNvPr id="733" name="Shape 733"/>
          <p:cNvPicPr preferRelativeResize="0"/>
          <p:nvPr/>
        </p:nvPicPr>
        <p:blipFill>
          <a:blip r:embed="rId3">
            <a:alphaModFix/>
          </a:blip>
          <a:stretch>
            <a:fillRect/>
          </a:stretch>
        </p:blipFill>
        <p:spPr>
          <a:xfrm>
            <a:off x="3220709" y="3545091"/>
            <a:ext cx="2454266" cy="12657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737" name="Shape 737"/>
        <p:cNvGrpSpPr/>
        <p:nvPr/>
      </p:nvGrpSpPr>
      <p:grpSpPr>
        <a:xfrm>
          <a:off x="0" y="0"/>
          <a:ext cx="0" cy="0"/>
          <a:chOff x="0" y="0"/>
          <a:chExt cx="0" cy="0"/>
        </a:xfrm>
      </p:grpSpPr>
      <p:sp>
        <p:nvSpPr>
          <p:cNvPr id="738" name="Shape 738"/>
          <p:cNvSpPr txBox="1"/>
          <p:nvPr>
            <p:ph idx="1" type="body"/>
          </p:nvPr>
        </p:nvSpPr>
        <p:spPr>
          <a:xfrm>
            <a:off x="5098300" y="463450"/>
            <a:ext cx="3657900" cy="4105200"/>
          </a:xfrm>
          <a:prstGeom prst="rect">
            <a:avLst/>
          </a:prstGeom>
        </p:spPr>
        <p:txBody>
          <a:bodyPr anchorCtr="0" anchor="t" bIns="91425" lIns="91425" rIns="91425" tIns="91425">
            <a:noAutofit/>
          </a:bodyPr>
          <a:lstStyle/>
          <a:p>
            <a:pPr indent="-228600" lvl="0" marL="457200" rtl="0">
              <a:spcBef>
                <a:spcPts val="0"/>
              </a:spcBef>
            </a:pPr>
            <a:r>
              <a:rPr lang="en-GB"/>
              <a:t>They targeted the long terminal repeat present at 5 and 3 ends of the proviral genome as shown in the ‘a’ part of the figure.</a:t>
            </a:r>
          </a:p>
          <a:p>
            <a:pPr indent="-228600" lvl="0" marL="457200" rtl="0">
              <a:spcBef>
                <a:spcPts val="0"/>
              </a:spcBef>
            </a:pPr>
            <a:r>
              <a:rPr lang="en-GB"/>
              <a:t>They also tested the antiviral activity in transient transfections of 293T cells with plasmids expressing HIV-1, cas9 as well as control gRNAs targeting non-HIV sequences.</a:t>
            </a:r>
          </a:p>
        </p:txBody>
      </p:sp>
      <p:pic>
        <p:nvPicPr>
          <p:cNvPr descr="rpaper2.jpg" id="739" name="Shape 739"/>
          <p:cNvPicPr preferRelativeResize="0"/>
          <p:nvPr/>
        </p:nvPicPr>
        <p:blipFill>
          <a:blip r:embed="rId3">
            <a:alphaModFix/>
          </a:blip>
          <a:stretch>
            <a:fillRect/>
          </a:stretch>
        </p:blipFill>
        <p:spPr>
          <a:xfrm>
            <a:off x="107200" y="463437"/>
            <a:ext cx="4793501" cy="42166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234" name="Shape 234"/>
        <p:cNvGrpSpPr/>
        <p:nvPr/>
      </p:nvGrpSpPr>
      <p:grpSpPr>
        <a:xfrm>
          <a:off x="0" y="0"/>
          <a:ext cx="0" cy="0"/>
          <a:chOff x="0" y="0"/>
          <a:chExt cx="0" cy="0"/>
        </a:xfrm>
      </p:grpSpPr>
      <p:sp>
        <p:nvSpPr>
          <p:cNvPr id="235" name="Shape 235"/>
          <p:cNvSpPr txBox="1"/>
          <p:nvPr>
            <p:ph idx="1" type="body"/>
          </p:nvPr>
        </p:nvSpPr>
        <p:spPr>
          <a:xfrm>
            <a:off x="387900" y="1561925"/>
            <a:ext cx="4357200" cy="3078900"/>
          </a:xfrm>
          <a:prstGeom prst="rect">
            <a:avLst/>
          </a:prstGeom>
        </p:spPr>
        <p:txBody>
          <a:bodyPr anchorCtr="0" anchor="t" bIns="91425" lIns="91425" rIns="91425" tIns="91425">
            <a:noAutofit/>
          </a:bodyPr>
          <a:lstStyle/>
          <a:p>
            <a:pPr indent="-228600" lvl="0" marL="457200" rtl="0">
              <a:spcBef>
                <a:spcPts val="0"/>
              </a:spcBef>
            </a:pPr>
            <a:r>
              <a:rPr lang="en-GB"/>
              <a:t>Cas9 is just one protein which is just derived from a slight modification of the cas protein.</a:t>
            </a:r>
          </a:p>
          <a:p>
            <a:pPr lvl="0" rtl="0">
              <a:spcBef>
                <a:spcPts val="0"/>
              </a:spcBef>
              <a:buNone/>
            </a:pPr>
            <a:r>
              <a:t/>
            </a:r>
            <a:endParaRPr/>
          </a:p>
          <a:p>
            <a:pPr indent="-228600" lvl="0" marL="457200" rtl="0">
              <a:spcBef>
                <a:spcPts val="0"/>
              </a:spcBef>
            </a:pPr>
            <a:r>
              <a:rPr lang="en-GB"/>
              <a:t> This fusion of two RNA sequences to form a chimera is often called guide RNA or gRNA.</a:t>
            </a:r>
          </a:p>
        </p:txBody>
      </p:sp>
      <p:sp>
        <p:nvSpPr>
          <p:cNvPr id="236" name="Shape 236"/>
          <p:cNvSpPr txBox="1"/>
          <p:nvPr>
            <p:ph type="title"/>
          </p:nvPr>
        </p:nvSpPr>
        <p:spPr>
          <a:xfrm>
            <a:off x="540300" y="460175"/>
            <a:ext cx="8368200" cy="948600"/>
          </a:xfrm>
          <a:prstGeom prst="rect">
            <a:avLst/>
          </a:prstGeom>
        </p:spPr>
        <p:txBody>
          <a:bodyPr anchorCtr="0" anchor="b" bIns="91425" lIns="91425" rIns="91425" tIns="91425">
            <a:noAutofit/>
          </a:bodyPr>
          <a:lstStyle/>
          <a:p>
            <a:pPr lvl="0" rtl="0">
              <a:spcBef>
                <a:spcPts val="0"/>
              </a:spcBef>
              <a:buNone/>
            </a:pPr>
            <a:r>
              <a:rPr lang="en-GB"/>
              <a:t>CRISPR-Cas9 System</a:t>
            </a:r>
          </a:p>
          <a:p>
            <a:pPr lvl="0" rtl="0">
              <a:spcBef>
                <a:spcPts val="0"/>
              </a:spcBef>
              <a:buNone/>
            </a:pPr>
            <a:r>
              <a:t/>
            </a:r>
            <a:endParaRPr/>
          </a:p>
        </p:txBody>
      </p:sp>
      <p:pic>
        <p:nvPicPr>
          <p:cNvPr id="237" name="Shape 237"/>
          <p:cNvPicPr preferRelativeResize="0"/>
          <p:nvPr/>
        </p:nvPicPr>
        <p:blipFill>
          <a:blip r:embed="rId3">
            <a:alphaModFix/>
          </a:blip>
          <a:stretch>
            <a:fillRect/>
          </a:stretch>
        </p:blipFill>
        <p:spPr>
          <a:xfrm>
            <a:off x="5053725" y="1561925"/>
            <a:ext cx="3784875" cy="2329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743" name="Shape 743"/>
        <p:cNvGrpSpPr/>
        <p:nvPr/>
      </p:nvGrpSpPr>
      <p:grpSpPr>
        <a:xfrm>
          <a:off x="0" y="0"/>
          <a:ext cx="0" cy="0"/>
          <a:chOff x="0" y="0"/>
          <a:chExt cx="0" cy="0"/>
        </a:xfrm>
      </p:grpSpPr>
      <p:sp>
        <p:nvSpPr>
          <p:cNvPr id="744" name="Shape 744"/>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sz="2900"/>
              <a:t>Some other preventive measures in proviral DNA escaping</a:t>
            </a:r>
          </a:p>
        </p:txBody>
      </p:sp>
      <p:sp>
        <p:nvSpPr>
          <p:cNvPr id="745" name="Shape 745"/>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49250" lvl="0" marL="457200" rtl="0">
              <a:spcBef>
                <a:spcPts val="0"/>
              </a:spcBef>
              <a:spcAft>
                <a:spcPts val="0"/>
              </a:spcAft>
              <a:buClr>
                <a:schemeClr val="dk1"/>
              </a:buClr>
              <a:buSzPct val="100000"/>
              <a:buFont typeface="Calibri"/>
            </a:pPr>
            <a:r>
              <a:rPr lang="en-GB" sz="1900">
                <a:solidFill>
                  <a:schemeClr val="dk1"/>
                </a:solidFill>
                <a:latin typeface="Calibri"/>
                <a:ea typeface="Calibri"/>
                <a:cs typeface="Calibri"/>
                <a:sym typeface="Calibri"/>
              </a:rPr>
              <a:t>Program cas9 with multiple sgRNAs</a:t>
            </a:r>
          </a:p>
          <a:p>
            <a:pPr indent="-349250" lvl="0" marL="457200" rtl="0">
              <a:spcBef>
                <a:spcPts val="0"/>
              </a:spcBef>
              <a:spcAft>
                <a:spcPts val="0"/>
              </a:spcAft>
              <a:buClr>
                <a:schemeClr val="dk1"/>
              </a:buClr>
              <a:buSzPct val="100000"/>
              <a:buFont typeface="Calibri"/>
            </a:pPr>
            <a:r>
              <a:rPr lang="en-GB" sz="1900">
                <a:solidFill>
                  <a:schemeClr val="dk1"/>
                </a:solidFill>
                <a:latin typeface="Calibri"/>
                <a:ea typeface="Calibri"/>
                <a:cs typeface="Calibri"/>
                <a:sym typeface="Calibri"/>
              </a:rPr>
              <a:t>Regular antiviral drugs and RNAi-mediated gene therapy can be used to suppress viral replication.</a:t>
            </a:r>
          </a:p>
          <a:p>
            <a:pPr indent="-349250" lvl="0" marL="457200" rtl="0">
              <a:spcBef>
                <a:spcPts val="0"/>
              </a:spcBef>
              <a:spcAft>
                <a:spcPts val="0"/>
              </a:spcAft>
              <a:buClr>
                <a:schemeClr val="dk1"/>
              </a:buClr>
              <a:buSzPct val="100000"/>
              <a:buFont typeface="Calibri"/>
            </a:pPr>
            <a:r>
              <a:rPr lang="en-GB" sz="1900">
                <a:solidFill>
                  <a:schemeClr val="dk1"/>
                </a:solidFill>
                <a:latin typeface="Calibri"/>
                <a:ea typeface="Calibri"/>
                <a:cs typeface="Calibri"/>
                <a:sym typeface="Calibri"/>
              </a:rPr>
              <a:t>Programming cas9 such that they are able to cleave DNA outside of the target sequence</a:t>
            </a:r>
          </a:p>
          <a:p>
            <a:pPr indent="-349250" lvl="0" marL="457200" rtl="0">
              <a:spcBef>
                <a:spcPts val="0"/>
              </a:spcBef>
              <a:spcAft>
                <a:spcPts val="0"/>
              </a:spcAft>
              <a:buClr>
                <a:schemeClr val="dk1"/>
              </a:buClr>
              <a:buSzPct val="100000"/>
              <a:buFont typeface="Calibri"/>
            </a:pPr>
            <a:r>
              <a:rPr lang="en-GB" sz="1900">
                <a:solidFill>
                  <a:schemeClr val="dk1"/>
                </a:solidFill>
                <a:latin typeface="Calibri"/>
                <a:ea typeface="Calibri"/>
                <a:cs typeface="Calibri"/>
                <a:sym typeface="Calibri"/>
              </a:rPr>
              <a:t>The newly discovered cripsr enzymes like Cpfl can be used. </a:t>
            </a:r>
          </a:p>
          <a:p>
            <a:pPr lvl="0" rtl="0">
              <a:spcBef>
                <a:spcPts val="0"/>
              </a:spcBef>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749" name="Shape 749"/>
        <p:cNvGrpSpPr/>
        <p:nvPr/>
      </p:nvGrpSpPr>
      <p:grpSpPr>
        <a:xfrm>
          <a:off x="0" y="0"/>
          <a:ext cx="0" cy="0"/>
          <a:chOff x="0" y="0"/>
          <a:chExt cx="0" cy="0"/>
        </a:xfrm>
      </p:grpSpPr>
      <p:sp>
        <p:nvSpPr>
          <p:cNvPr id="750" name="Shape 750"/>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rPr lang="en-GB" sz="1500"/>
              <a:t>The papers discussed and the intensive research that has been done in this project has led us to conclude that CRISPR/Cas9 system can be successfully used to edit important sequences of HIV-1 DNA as well cause disruptions and mutations in CCR5 locus which can in turn lead to cure and prevention of HIV in HIV-affected host.Certain studies have been done on mice by developing rat and mouse models.Humanized models have also been tried out by transplanting human immune cells into the mice and then infecting the mice with HIV-1. Then CRISPR/Cas9 system is used as mentioned in studies. These kind of studies using humanized models and animal models have been successful and has given positive affirmations about human trials using CRISPR/Cas9 system for treatment of HIV. Already many human trials for cancer patients have undergone that have used CRISPR/Cas9 system and had overall positive results.</a:t>
            </a:r>
          </a:p>
          <a:p>
            <a:pPr lvl="0" rtl="0">
              <a:spcBef>
                <a:spcPts val="0"/>
              </a:spcBef>
              <a:buNone/>
            </a:pPr>
            <a:r>
              <a:t/>
            </a:r>
            <a:endParaRPr sz="1500"/>
          </a:p>
        </p:txBody>
      </p:sp>
      <p:sp>
        <p:nvSpPr>
          <p:cNvPr id="751" name="Shape 751"/>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sz="2900"/>
              <a:t>Conclusion</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E29AA"/>
            </a:gs>
            <a:gs pos="100000">
              <a:srgbClr val="1E123D"/>
            </a:gs>
          </a:gsLst>
          <a:path path="circle">
            <a:fillToRect b="50%" l="50%" r="50%" t="50%"/>
          </a:path>
          <a:tileRect/>
        </a:gradFill>
      </p:bgPr>
    </p:bg>
    <p:spTree>
      <p:nvGrpSpPr>
        <p:cNvPr id="755" name="Shape 755"/>
        <p:cNvGrpSpPr/>
        <p:nvPr/>
      </p:nvGrpSpPr>
      <p:grpSpPr>
        <a:xfrm>
          <a:off x="0" y="0"/>
          <a:ext cx="0" cy="0"/>
          <a:chOff x="0" y="0"/>
          <a:chExt cx="0" cy="0"/>
        </a:xfrm>
      </p:grpSpPr>
      <p:sp>
        <p:nvSpPr>
          <p:cNvPr id="756" name="Shape 756"/>
          <p:cNvSpPr txBox="1"/>
          <p:nvPr>
            <p:ph idx="1" type="body"/>
          </p:nvPr>
        </p:nvSpPr>
        <p:spPr>
          <a:xfrm>
            <a:off x="320975" y="1412499"/>
            <a:ext cx="8368200" cy="3078900"/>
          </a:xfrm>
          <a:prstGeom prst="rect">
            <a:avLst/>
          </a:prstGeom>
        </p:spPr>
        <p:txBody>
          <a:bodyPr anchorCtr="0" anchor="t" bIns="91425" lIns="91425" rIns="91425" tIns="91425">
            <a:noAutofit/>
          </a:bodyPr>
          <a:lstStyle/>
          <a:p>
            <a:pPr lvl="0">
              <a:spcBef>
                <a:spcPts val="0"/>
              </a:spcBef>
              <a:buNone/>
            </a:pPr>
            <a:r>
              <a:rPr lang="en-GB" sz="1200"/>
              <a:t>In the later section we discussed a research paper which elaborated the drawbacks of cas9 system in tackling HIV-1. We learnt that no doubt CRISPR does its job of detecting proviral DNA, some sequences escapes. This is more observed in less conserved HIV domain. The incoming proviral sequence is modified ie either by addition or subtraction or substitution in its gene sequence right before PAM works on it and it is compared with the gRNA. What we learned was that the HIV-1 sequence mutated itself such that it went unrecognized by gRNA. Now only those mutations are selected by HIV-1 which shows a modification in its gene sequence and goes undetected as well as they must show its HIV-1 domain specific properties. This was a major drawback of cas9 system. To combat this various research groups have worked on it and have proposed interesting solutions but none are up to the mark. We discussed one such paper where it is shown that using the special silica algorithm, and taking 19 gRNA sequences such that a variety of modifications undergone by the proviral DNA are detected  by the cas9 system. Disadvantages here were sometimes normal functioning DNAs were caught while modified HIV-1 got escaped. We finally conclude that CRISPR-CAS9 system is really a milestone in the field of synthetic biology with tremendous significance. With its applications varying from curing blindness to curing HIV to gene editing, its importance is sure to increase in the world. Considering tackling HIV, it is one of the promising methods currently explored by scientists and even though it gets duped by HIV and doesn't prove much efficient, </a:t>
            </a:r>
            <a:r>
              <a:rPr b="1" lang="en-GB" sz="1200"/>
              <a:t>new and new methods are being researched and who knows, a generic and complete cure of HIV-AIDS can be achieved by CRISPR-Cas9 system. </a:t>
            </a:r>
          </a:p>
          <a:p>
            <a:pPr lvl="0" rtl="0">
              <a:spcBef>
                <a:spcPts val="0"/>
              </a:spcBef>
              <a:buNone/>
            </a:pPr>
            <a:r>
              <a:t/>
            </a:r>
            <a:endParaRPr sz="1200"/>
          </a:p>
        </p:txBody>
      </p:sp>
      <p:sp>
        <p:nvSpPr>
          <p:cNvPr id="757" name="Shape 757"/>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GB" sz="2900"/>
              <a:t>Conclusion</a:t>
            </a: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